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tiff" ContentType="image/tiff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317" r:id="rId2"/>
    <p:sldId id="318" r:id="rId3"/>
    <p:sldId id="319" r:id="rId4"/>
    <p:sldId id="320" r:id="rId5"/>
    <p:sldId id="304" r:id="rId6"/>
    <p:sldId id="269" r:id="rId7"/>
    <p:sldId id="278" r:id="rId8"/>
    <p:sldId id="308" r:id="rId9"/>
    <p:sldId id="305" r:id="rId10"/>
    <p:sldId id="275" r:id="rId11"/>
    <p:sldId id="309" r:id="rId12"/>
    <p:sldId id="280" r:id="rId13"/>
    <p:sldId id="270" r:id="rId14"/>
    <p:sldId id="271" r:id="rId15"/>
    <p:sldId id="273" r:id="rId16"/>
    <p:sldId id="281" r:id="rId17"/>
    <p:sldId id="310" r:id="rId18"/>
    <p:sldId id="311" r:id="rId19"/>
    <p:sldId id="312" r:id="rId20"/>
    <p:sldId id="313" r:id="rId21"/>
    <p:sldId id="288" r:id="rId22"/>
    <p:sldId id="314" r:id="rId23"/>
    <p:sldId id="315" r:id="rId24"/>
    <p:sldId id="289" r:id="rId25"/>
    <p:sldId id="290" r:id="rId26"/>
    <p:sldId id="291" r:id="rId27"/>
    <p:sldId id="274" r:id="rId28"/>
    <p:sldId id="294" r:id="rId29"/>
    <p:sldId id="292" r:id="rId30"/>
    <p:sldId id="293" r:id="rId31"/>
    <p:sldId id="295" r:id="rId32"/>
    <p:sldId id="306" r:id="rId33"/>
    <p:sldId id="296" r:id="rId34"/>
    <p:sldId id="307" r:id="rId35"/>
    <p:sldId id="297" r:id="rId36"/>
    <p:sldId id="316" r:id="rId37"/>
    <p:sldId id="323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Nemeth@sulid.hu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102" autoAdjust="0"/>
    <p:restoredTop sz="94705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B3C84-43B2-43ED-BB42-3875CF257C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D5F3E2-D69D-4F85-8891-8CF5E2634EED}">
      <dgm:prSet/>
      <dgm:spPr/>
      <dgm:t>
        <a:bodyPr/>
        <a:lstStyle/>
        <a:p>
          <a:r>
            <a:rPr lang="hu-HU" b="1" dirty="0"/>
            <a:t>A közös piac (</a:t>
          </a:r>
          <a:r>
            <a:rPr lang="hu-HU" b="1" dirty="0" err="1"/>
            <a:t>common</a:t>
          </a:r>
          <a:r>
            <a:rPr lang="hu-HU" b="1" dirty="0"/>
            <a:t> market): </a:t>
          </a:r>
          <a:endParaRPr lang="en-US" dirty="0"/>
        </a:p>
      </dgm:t>
    </dgm:pt>
    <dgm:pt modelId="{BBDF4C33-0F2D-471B-A239-9A4357CD3FF6}" type="parTrans" cxnId="{BD1676BE-66A8-4FAC-BB2E-C1C3D17C1645}">
      <dgm:prSet/>
      <dgm:spPr/>
      <dgm:t>
        <a:bodyPr/>
        <a:lstStyle/>
        <a:p>
          <a:endParaRPr lang="en-US"/>
        </a:p>
      </dgm:t>
    </dgm:pt>
    <dgm:pt modelId="{41626F9B-A360-404E-9DB1-DBA39BA8FAE2}" type="sibTrans" cxnId="{BD1676BE-66A8-4FAC-BB2E-C1C3D17C1645}">
      <dgm:prSet/>
      <dgm:spPr/>
      <dgm:t>
        <a:bodyPr/>
        <a:lstStyle/>
        <a:p>
          <a:endParaRPr lang="en-US"/>
        </a:p>
      </dgm:t>
    </dgm:pt>
    <dgm:pt modelId="{B530943D-2700-430B-BB43-D9AD19DF90E6}">
      <dgm:prSet/>
      <dgm:spPr/>
      <dgm:t>
        <a:bodyPr/>
        <a:lstStyle/>
        <a:p>
          <a:r>
            <a:rPr lang="hu-HU" dirty="0"/>
            <a:t> A kezdetektől fogva fellelhettük az </a:t>
          </a:r>
          <a:r>
            <a:rPr lang="hu-HU" b="1" dirty="0" err="1"/>
            <a:t>EGKSz</a:t>
          </a:r>
          <a:r>
            <a:rPr lang="hu-HU" dirty="0"/>
            <a:t>., majd az </a:t>
          </a:r>
          <a:r>
            <a:rPr lang="hu-HU" dirty="0" err="1"/>
            <a:t>EKSz</a:t>
          </a:r>
          <a:r>
            <a:rPr lang="hu-HU" dirty="0"/>
            <a:t>. Szövegében;</a:t>
          </a:r>
          <a:endParaRPr lang="en-US" dirty="0"/>
        </a:p>
      </dgm:t>
    </dgm:pt>
    <dgm:pt modelId="{4D8506A1-3570-4EA1-B028-587BFA300C1F}" type="parTrans" cxnId="{4D42430B-2AC7-4CB6-871A-04B03D76FF0A}">
      <dgm:prSet/>
      <dgm:spPr/>
      <dgm:t>
        <a:bodyPr/>
        <a:lstStyle/>
        <a:p>
          <a:endParaRPr lang="en-US"/>
        </a:p>
      </dgm:t>
    </dgm:pt>
    <dgm:pt modelId="{FDFBB0F3-1BD5-4A5F-9AB4-E50F077F56A1}" type="sibTrans" cxnId="{4D42430B-2AC7-4CB6-871A-04B03D76FF0A}">
      <dgm:prSet/>
      <dgm:spPr/>
      <dgm:t>
        <a:bodyPr/>
        <a:lstStyle/>
        <a:p>
          <a:endParaRPr lang="en-US"/>
        </a:p>
      </dgm:t>
    </dgm:pt>
    <dgm:pt modelId="{A90C5E9E-7253-4EE9-B3AE-0701D8EF8279}">
      <dgm:prSet/>
      <dgm:spPr/>
      <dgm:t>
        <a:bodyPr/>
        <a:lstStyle/>
        <a:p>
          <a:r>
            <a:rPr lang="hu-HU" dirty="0"/>
            <a:t> Felölelte az európai integráció gazdasági célkitűzéseinek teljességét, azaz ide tartozik az áruk, a személyek, a szolgáltatások és a tőke szabad mozgását biztosító </a:t>
          </a:r>
          <a:r>
            <a:rPr lang="hu-HU" b="1" dirty="0"/>
            <a:t>négy gazdasági szabadság</a:t>
          </a:r>
          <a:r>
            <a:rPr lang="hu-HU" dirty="0"/>
            <a:t>, továbbá az </a:t>
          </a:r>
          <a:r>
            <a:rPr lang="hu-HU" b="1" dirty="0"/>
            <a:t>integráció gazdaságpolitikái</a:t>
          </a:r>
          <a:r>
            <a:rPr lang="hu-HU" dirty="0"/>
            <a:t>, a közös kereskedelempolitika, mezőgazdasági politika vagy versenypolitika;</a:t>
          </a:r>
          <a:endParaRPr lang="en-US" dirty="0"/>
        </a:p>
      </dgm:t>
    </dgm:pt>
    <dgm:pt modelId="{0D1D848A-3D95-494E-AC42-0EC1EF48AFC2}" type="parTrans" cxnId="{E354E626-0B71-4D7A-ADA9-25B457907A94}">
      <dgm:prSet/>
      <dgm:spPr/>
      <dgm:t>
        <a:bodyPr/>
        <a:lstStyle/>
        <a:p>
          <a:endParaRPr lang="en-US"/>
        </a:p>
      </dgm:t>
    </dgm:pt>
    <dgm:pt modelId="{F8A0EDA2-D6DF-4D10-870C-F045D3ACCE20}" type="sibTrans" cxnId="{E354E626-0B71-4D7A-ADA9-25B457907A94}">
      <dgm:prSet/>
      <dgm:spPr/>
      <dgm:t>
        <a:bodyPr/>
        <a:lstStyle/>
        <a:p>
          <a:endParaRPr lang="en-US"/>
        </a:p>
      </dgm:t>
    </dgm:pt>
    <dgm:pt modelId="{16CD21E4-A3B9-445C-8A5E-60C9DF533F4F}">
      <dgm:prSet/>
      <dgm:spPr/>
      <dgm:t>
        <a:bodyPr/>
        <a:lstStyle/>
        <a:p>
          <a:r>
            <a:rPr lang="hu-HU" b="1" dirty="0"/>
            <a:t>A belső piac (</a:t>
          </a:r>
          <a:r>
            <a:rPr lang="hu-HU" b="1" dirty="0" err="1"/>
            <a:t>internal</a:t>
          </a:r>
          <a:r>
            <a:rPr lang="hu-HU" b="1" dirty="0"/>
            <a:t> market): </a:t>
          </a:r>
          <a:endParaRPr lang="en-US" dirty="0"/>
        </a:p>
      </dgm:t>
    </dgm:pt>
    <dgm:pt modelId="{D924EDBF-F249-4B56-8DB1-FB4CBCA4D946}" type="parTrans" cxnId="{12E65F7A-96C0-4176-98BD-1A4C6ACDB24D}">
      <dgm:prSet/>
      <dgm:spPr/>
      <dgm:t>
        <a:bodyPr/>
        <a:lstStyle/>
        <a:p>
          <a:endParaRPr lang="en-US"/>
        </a:p>
      </dgm:t>
    </dgm:pt>
    <dgm:pt modelId="{58B623A1-9C09-4ECC-A16A-9B9065F36EAA}" type="sibTrans" cxnId="{12E65F7A-96C0-4176-98BD-1A4C6ACDB24D}">
      <dgm:prSet/>
      <dgm:spPr/>
      <dgm:t>
        <a:bodyPr/>
        <a:lstStyle/>
        <a:p>
          <a:endParaRPr lang="en-US"/>
        </a:p>
      </dgm:t>
    </dgm:pt>
    <dgm:pt modelId="{67F5B510-81A8-4FA9-BE65-FADDCAC67202}">
      <dgm:prSet/>
      <dgm:spPr/>
      <dgm:t>
        <a:bodyPr/>
        <a:lstStyle/>
        <a:p>
          <a:pPr algn="just"/>
          <a:r>
            <a:rPr lang="hu-HU" dirty="0"/>
            <a:t> A fogalom csak később, az </a:t>
          </a:r>
          <a:r>
            <a:rPr lang="hu-HU" b="1" dirty="0"/>
            <a:t>Egységes Európai Okmánny</a:t>
          </a:r>
          <a:r>
            <a:rPr lang="hu-HU" dirty="0"/>
            <a:t>al jelent meg;</a:t>
          </a:r>
          <a:endParaRPr lang="en-US" dirty="0"/>
        </a:p>
      </dgm:t>
    </dgm:pt>
    <dgm:pt modelId="{C560AC3B-179E-4E11-8336-ABA0981AB36D}" type="parTrans" cxnId="{22ED1F90-34B2-45CC-BE25-644E1A49AE43}">
      <dgm:prSet/>
      <dgm:spPr/>
      <dgm:t>
        <a:bodyPr/>
        <a:lstStyle/>
        <a:p>
          <a:endParaRPr lang="en-US"/>
        </a:p>
      </dgm:t>
    </dgm:pt>
    <dgm:pt modelId="{C675816A-8FA1-4E2C-99C5-F9C8649DE515}" type="sibTrans" cxnId="{22ED1F90-34B2-45CC-BE25-644E1A49AE43}">
      <dgm:prSet/>
      <dgm:spPr/>
      <dgm:t>
        <a:bodyPr/>
        <a:lstStyle/>
        <a:p>
          <a:endParaRPr lang="en-US"/>
        </a:p>
      </dgm:t>
    </dgm:pt>
    <dgm:pt modelId="{53CFC42A-8C8B-4CAB-8D69-04994980C12D}">
      <dgm:prSet/>
      <dgm:spPr/>
      <dgm:t>
        <a:bodyPr/>
        <a:lstStyle/>
        <a:p>
          <a:pPr algn="just"/>
          <a:r>
            <a:rPr lang="hu-HU" dirty="0"/>
            <a:t> Olyan </a:t>
          </a:r>
          <a:r>
            <a:rPr lang="hu-HU" b="1" dirty="0"/>
            <a:t>belső határok nélküli térségre</a:t>
          </a:r>
          <a:r>
            <a:rPr lang="hu-HU" dirty="0"/>
            <a:t> utal, </a:t>
          </a:r>
          <a:r>
            <a:rPr lang="hu-HU" b="1" dirty="0"/>
            <a:t>amelyen belül megvalósul az áruk, a személyek, a szolgáltatások és a tőke szabad mozgása</a:t>
          </a:r>
          <a:r>
            <a:rPr lang="hu-HU" dirty="0"/>
            <a:t>;</a:t>
          </a:r>
          <a:endParaRPr lang="en-US" dirty="0"/>
        </a:p>
      </dgm:t>
    </dgm:pt>
    <dgm:pt modelId="{C9F719B5-3EA7-45BE-BA1F-6B435A31AF9A}" type="parTrans" cxnId="{BDD846FC-BF6D-4556-AD16-CD3CD802D791}">
      <dgm:prSet/>
      <dgm:spPr/>
      <dgm:t>
        <a:bodyPr/>
        <a:lstStyle/>
        <a:p>
          <a:endParaRPr lang="en-US"/>
        </a:p>
      </dgm:t>
    </dgm:pt>
    <dgm:pt modelId="{DEE5ADC3-B8DC-4603-9F48-0A610C148633}" type="sibTrans" cxnId="{BDD846FC-BF6D-4556-AD16-CD3CD802D791}">
      <dgm:prSet/>
      <dgm:spPr/>
      <dgm:t>
        <a:bodyPr/>
        <a:lstStyle/>
        <a:p>
          <a:endParaRPr lang="en-US"/>
        </a:p>
      </dgm:t>
    </dgm:pt>
    <dgm:pt modelId="{EC230522-86E5-4FA1-8F41-B799AAC66974}">
      <dgm:prSet/>
      <dgm:spPr/>
      <dgm:t>
        <a:bodyPr/>
        <a:lstStyle/>
        <a:p>
          <a:pPr algn="just"/>
          <a:r>
            <a:rPr lang="hu-HU" dirty="0"/>
            <a:t> Szűkebb fogalom a közös piacnál, mert </a:t>
          </a:r>
          <a:r>
            <a:rPr lang="hu-HU" b="1" dirty="0"/>
            <a:t>nem öleli fel a gazdaságpolitikákat</a:t>
          </a:r>
          <a:r>
            <a:rPr lang="hu-HU" dirty="0"/>
            <a:t>;</a:t>
          </a:r>
          <a:endParaRPr lang="en-US" dirty="0"/>
        </a:p>
      </dgm:t>
    </dgm:pt>
    <dgm:pt modelId="{32811C35-89EA-4C73-9538-22C204493D9C}" type="parTrans" cxnId="{12EB0EFC-1673-42CA-BBED-5D68EBBEB57B}">
      <dgm:prSet/>
      <dgm:spPr/>
      <dgm:t>
        <a:bodyPr/>
        <a:lstStyle/>
        <a:p>
          <a:endParaRPr lang="en-US"/>
        </a:p>
      </dgm:t>
    </dgm:pt>
    <dgm:pt modelId="{2B42C719-11B1-4AEB-A054-3FF91C212983}" type="sibTrans" cxnId="{12EB0EFC-1673-42CA-BBED-5D68EBBEB57B}">
      <dgm:prSet/>
      <dgm:spPr/>
      <dgm:t>
        <a:bodyPr/>
        <a:lstStyle/>
        <a:p>
          <a:endParaRPr lang="en-US"/>
        </a:p>
      </dgm:t>
    </dgm:pt>
    <dgm:pt modelId="{77EE4523-0D7B-418A-A71F-6F079A331501}">
      <dgm:prSet/>
      <dgm:spPr/>
      <dgm:t>
        <a:bodyPr/>
        <a:lstStyle/>
        <a:p>
          <a:pPr algn="just"/>
          <a:r>
            <a:rPr lang="hu-HU" dirty="0"/>
            <a:t> Ugyanakkor </a:t>
          </a:r>
          <a:r>
            <a:rPr lang="hu-HU" b="1" dirty="0" err="1"/>
            <a:t>továbbfejleszti</a:t>
          </a:r>
          <a:r>
            <a:rPr lang="hu-HU" b="1" dirty="0"/>
            <a:t> a négy gazdasági szabadság célkitűzéseit</a:t>
          </a:r>
          <a:r>
            <a:rPr lang="hu-HU" dirty="0"/>
            <a:t>, a korábbiakhoz képest mélyrehatóbb eszközökkel törekszik biztosítani a termelési tényezők szabad áramlását. </a:t>
          </a:r>
          <a:endParaRPr lang="en-US" dirty="0"/>
        </a:p>
      </dgm:t>
    </dgm:pt>
    <dgm:pt modelId="{05F7EF82-75C3-448A-B3A8-D4C110B58C99}" type="parTrans" cxnId="{54872389-BBC0-4B6D-BB0F-4AE835E3FD59}">
      <dgm:prSet/>
      <dgm:spPr/>
      <dgm:t>
        <a:bodyPr/>
        <a:lstStyle/>
        <a:p>
          <a:endParaRPr lang="en-US"/>
        </a:p>
      </dgm:t>
    </dgm:pt>
    <dgm:pt modelId="{45D86915-B266-4A8D-BE29-E5F54D407439}" type="sibTrans" cxnId="{54872389-BBC0-4B6D-BB0F-4AE835E3FD59}">
      <dgm:prSet/>
      <dgm:spPr/>
      <dgm:t>
        <a:bodyPr/>
        <a:lstStyle/>
        <a:p>
          <a:endParaRPr lang="en-US"/>
        </a:p>
      </dgm:t>
    </dgm:pt>
    <dgm:pt modelId="{898FB65F-4558-4D10-BCF9-17B9B2F8DC2B}">
      <dgm:prSet/>
      <dgm:spPr/>
      <dgm:t>
        <a:bodyPr/>
        <a:lstStyle/>
        <a:p>
          <a:r>
            <a:rPr lang="hu-HU" b="1" dirty="0"/>
            <a:t>Az egységes piac (</a:t>
          </a:r>
          <a:r>
            <a:rPr lang="hu-HU" b="1" dirty="0" err="1"/>
            <a:t>single</a:t>
          </a:r>
          <a:r>
            <a:rPr lang="hu-HU" b="1" dirty="0"/>
            <a:t> market):</a:t>
          </a:r>
          <a:endParaRPr lang="en-US" dirty="0"/>
        </a:p>
      </dgm:t>
    </dgm:pt>
    <dgm:pt modelId="{2F6B6818-E94B-4404-9BB1-625B019285D8}" type="parTrans" cxnId="{469EC7E1-3C52-4876-BA61-A8DAD7BD6451}">
      <dgm:prSet/>
      <dgm:spPr/>
      <dgm:t>
        <a:bodyPr/>
        <a:lstStyle/>
        <a:p>
          <a:endParaRPr lang="en-US"/>
        </a:p>
      </dgm:t>
    </dgm:pt>
    <dgm:pt modelId="{29FA24C7-2F49-4F62-950F-0F398CA247DF}" type="sibTrans" cxnId="{469EC7E1-3C52-4876-BA61-A8DAD7BD6451}">
      <dgm:prSet/>
      <dgm:spPr/>
      <dgm:t>
        <a:bodyPr/>
        <a:lstStyle/>
        <a:p>
          <a:endParaRPr lang="en-US"/>
        </a:p>
      </dgm:t>
    </dgm:pt>
    <dgm:pt modelId="{070F1F0E-3D0E-4DEB-8FB3-2C9327314B23}">
      <dgm:prSet/>
      <dgm:spPr/>
      <dgm:t>
        <a:bodyPr/>
        <a:lstStyle/>
        <a:p>
          <a:r>
            <a:rPr lang="hu-HU" dirty="0"/>
            <a:t> Jelentése nem különíthető el a belső piac tartalmától, jelentésük azonos. </a:t>
          </a:r>
          <a:endParaRPr lang="en-US" dirty="0"/>
        </a:p>
      </dgm:t>
    </dgm:pt>
    <dgm:pt modelId="{CEABC519-A04C-46FC-8BB9-5B9763A29807}" type="parTrans" cxnId="{C3F84605-E956-4C2D-980E-8936E0ABEB17}">
      <dgm:prSet/>
      <dgm:spPr/>
      <dgm:t>
        <a:bodyPr/>
        <a:lstStyle/>
        <a:p>
          <a:endParaRPr lang="en-US"/>
        </a:p>
      </dgm:t>
    </dgm:pt>
    <dgm:pt modelId="{DD4583B5-0575-4743-A69F-C35823AB44A2}" type="sibTrans" cxnId="{C3F84605-E956-4C2D-980E-8936E0ABEB17}">
      <dgm:prSet/>
      <dgm:spPr/>
      <dgm:t>
        <a:bodyPr/>
        <a:lstStyle/>
        <a:p>
          <a:endParaRPr lang="en-US"/>
        </a:p>
      </dgm:t>
    </dgm:pt>
    <dgm:pt modelId="{D3D5FE3C-D80E-5B45-BF89-FA953F32762F}" type="pres">
      <dgm:prSet presAssocID="{82EB3C84-43B2-43ED-BB42-3875CF257C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A294475-B85E-1D43-97B7-B0ABEE0B0A4F}" type="pres">
      <dgm:prSet presAssocID="{9CD5F3E2-D69D-4F85-8891-8CF5E2634E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230E56-EDCD-2F4D-9601-C35AA5BD751D}" type="pres">
      <dgm:prSet presAssocID="{9CD5F3E2-D69D-4F85-8891-8CF5E2634EE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EE118D-604A-3D48-BE2F-70299DDCB5AF}" type="pres">
      <dgm:prSet presAssocID="{16CD21E4-A3B9-445C-8A5E-60C9DF533F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EE492B-4F76-684A-B17D-56DB811F0E7A}" type="pres">
      <dgm:prSet presAssocID="{16CD21E4-A3B9-445C-8A5E-60C9DF533F4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F9A58A-6070-FD4F-BC25-741A422C223E}" type="pres">
      <dgm:prSet presAssocID="{898FB65F-4558-4D10-BCF9-17B9B2F8DC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0717D5-FFDA-B341-9274-3C46CA628230}" type="pres">
      <dgm:prSet presAssocID="{898FB65F-4558-4D10-BCF9-17B9B2F8DC2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BF935D2-4D10-CB48-A0F3-C13939BDAC5F}" type="presOf" srcId="{9CD5F3E2-D69D-4F85-8891-8CF5E2634EED}" destId="{9A294475-B85E-1D43-97B7-B0ABEE0B0A4F}" srcOrd="0" destOrd="0" presId="urn:microsoft.com/office/officeart/2005/8/layout/vList2"/>
    <dgm:cxn modelId="{DC55D97C-4D92-7247-80F4-085A0F91C268}" type="presOf" srcId="{53CFC42A-8C8B-4CAB-8D69-04994980C12D}" destId="{48EE492B-4F76-684A-B17D-56DB811F0E7A}" srcOrd="0" destOrd="1" presId="urn:microsoft.com/office/officeart/2005/8/layout/vList2"/>
    <dgm:cxn modelId="{12E65F7A-96C0-4176-98BD-1A4C6ACDB24D}" srcId="{82EB3C84-43B2-43ED-BB42-3875CF257CAF}" destId="{16CD21E4-A3B9-445C-8A5E-60C9DF533F4F}" srcOrd="1" destOrd="0" parTransId="{D924EDBF-F249-4B56-8DB1-FB4CBCA4D946}" sibTransId="{58B623A1-9C09-4ECC-A16A-9B9065F36EAA}"/>
    <dgm:cxn modelId="{C3F84605-E956-4C2D-980E-8936E0ABEB17}" srcId="{898FB65F-4558-4D10-BCF9-17B9B2F8DC2B}" destId="{070F1F0E-3D0E-4DEB-8FB3-2C9327314B23}" srcOrd="0" destOrd="0" parTransId="{CEABC519-A04C-46FC-8BB9-5B9763A29807}" sibTransId="{DD4583B5-0575-4743-A69F-C35823AB44A2}"/>
    <dgm:cxn modelId="{4B1E2054-263B-0F4D-A73B-EB62792E2ACC}" type="presOf" srcId="{77EE4523-0D7B-418A-A71F-6F079A331501}" destId="{48EE492B-4F76-684A-B17D-56DB811F0E7A}" srcOrd="0" destOrd="3" presId="urn:microsoft.com/office/officeart/2005/8/layout/vList2"/>
    <dgm:cxn modelId="{22ED1F90-34B2-45CC-BE25-644E1A49AE43}" srcId="{16CD21E4-A3B9-445C-8A5E-60C9DF533F4F}" destId="{67F5B510-81A8-4FA9-BE65-FADDCAC67202}" srcOrd="0" destOrd="0" parTransId="{C560AC3B-179E-4E11-8336-ABA0981AB36D}" sibTransId="{C675816A-8FA1-4E2C-99C5-F9C8649DE515}"/>
    <dgm:cxn modelId="{F81B0C9F-DBDE-7845-A1F1-EB754093CBD1}" type="presOf" srcId="{070F1F0E-3D0E-4DEB-8FB3-2C9327314B23}" destId="{AC0717D5-FFDA-B341-9274-3C46CA628230}" srcOrd="0" destOrd="0" presId="urn:microsoft.com/office/officeart/2005/8/layout/vList2"/>
    <dgm:cxn modelId="{E354E626-0B71-4D7A-ADA9-25B457907A94}" srcId="{9CD5F3E2-D69D-4F85-8891-8CF5E2634EED}" destId="{A90C5E9E-7253-4EE9-B3AE-0701D8EF8279}" srcOrd="1" destOrd="0" parTransId="{0D1D848A-3D95-494E-AC42-0EC1EF48AFC2}" sibTransId="{F8A0EDA2-D6DF-4D10-870C-F045D3ACCE20}"/>
    <dgm:cxn modelId="{A1AD5CAF-2A68-9141-8FA4-B88FB52B8289}" type="presOf" srcId="{16CD21E4-A3B9-445C-8A5E-60C9DF533F4F}" destId="{96EE118D-604A-3D48-BE2F-70299DDCB5AF}" srcOrd="0" destOrd="0" presId="urn:microsoft.com/office/officeart/2005/8/layout/vList2"/>
    <dgm:cxn modelId="{8C826463-6234-6445-B844-0416BE62F71B}" type="presOf" srcId="{A90C5E9E-7253-4EE9-B3AE-0701D8EF8279}" destId="{27230E56-EDCD-2F4D-9601-C35AA5BD751D}" srcOrd="0" destOrd="1" presId="urn:microsoft.com/office/officeart/2005/8/layout/vList2"/>
    <dgm:cxn modelId="{4D42430B-2AC7-4CB6-871A-04B03D76FF0A}" srcId="{9CD5F3E2-D69D-4F85-8891-8CF5E2634EED}" destId="{B530943D-2700-430B-BB43-D9AD19DF90E6}" srcOrd="0" destOrd="0" parTransId="{4D8506A1-3570-4EA1-B028-587BFA300C1F}" sibTransId="{FDFBB0F3-1BD5-4A5F-9AB4-E50F077F56A1}"/>
    <dgm:cxn modelId="{469EC7E1-3C52-4876-BA61-A8DAD7BD6451}" srcId="{82EB3C84-43B2-43ED-BB42-3875CF257CAF}" destId="{898FB65F-4558-4D10-BCF9-17B9B2F8DC2B}" srcOrd="2" destOrd="0" parTransId="{2F6B6818-E94B-4404-9BB1-625B019285D8}" sibTransId="{29FA24C7-2F49-4F62-950F-0F398CA247DF}"/>
    <dgm:cxn modelId="{5B12EB29-6ACF-BD46-BE72-4875E7162CC1}" type="presOf" srcId="{EC230522-86E5-4FA1-8F41-B799AAC66974}" destId="{48EE492B-4F76-684A-B17D-56DB811F0E7A}" srcOrd="0" destOrd="2" presId="urn:microsoft.com/office/officeart/2005/8/layout/vList2"/>
    <dgm:cxn modelId="{12EB0EFC-1673-42CA-BBED-5D68EBBEB57B}" srcId="{16CD21E4-A3B9-445C-8A5E-60C9DF533F4F}" destId="{EC230522-86E5-4FA1-8F41-B799AAC66974}" srcOrd="2" destOrd="0" parTransId="{32811C35-89EA-4C73-9538-22C204493D9C}" sibTransId="{2B42C719-11B1-4AEB-A054-3FF91C212983}"/>
    <dgm:cxn modelId="{24E5B0AF-B988-9F42-A702-12147A17E791}" type="presOf" srcId="{82EB3C84-43B2-43ED-BB42-3875CF257CAF}" destId="{D3D5FE3C-D80E-5B45-BF89-FA953F32762F}" srcOrd="0" destOrd="0" presId="urn:microsoft.com/office/officeart/2005/8/layout/vList2"/>
    <dgm:cxn modelId="{4F747D17-D85A-5B45-8213-14074F801BAE}" type="presOf" srcId="{898FB65F-4558-4D10-BCF9-17B9B2F8DC2B}" destId="{62F9A58A-6070-FD4F-BC25-741A422C223E}" srcOrd="0" destOrd="0" presId="urn:microsoft.com/office/officeart/2005/8/layout/vList2"/>
    <dgm:cxn modelId="{FA0507DB-CEB7-BF46-990B-412224C22FDE}" type="presOf" srcId="{67F5B510-81A8-4FA9-BE65-FADDCAC67202}" destId="{48EE492B-4F76-684A-B17D-56DB811F0E7A}" srcOrd="0" destOrd="0" presId="urn:microsoft.com/office/officeart/2005/8/layout/vList2"/>
    <dgm:cxn modelId="{BDD846FC-BF6D-4556-AD16-CD3CD802D791}" srcId="{16CD21E4-A3B9-445C-8A5E-60C9DF533F4F}" destId="{53CFC42A-8C8B-4CAB-8D69-04994980C12D}" srcOrd="1" destOrd="0" parTransId="{C9F719B5-3EA7-45BE-BA1F-6B435A31AF9A}" sibTransId="{DEE5ADC3-B8DC-4603-9F48-0A610C148633}"/>
    <dgm:cxn modelId="{BD1676BE-66A8-4FAC-BB2E-C1C3D17C1645}" srcId="{82EB3C84-43B2-43ED-BB42-3875CF257CAF}" destId="{9CD5F3E2-D69D-4F85-8891-8CF5E2634EED}" srcOrd="0" destOrd="0" parTransId="{BBDF4C33-0F2D-471B-A239-9A4357CD3FF6}" sibTransId="{41626F9B-A360-404E-9DB1-DBA39BA8FAE2}"/>
    <dgm:cxn modelId="{DFF93A64-CFD5-B74B-AF2D-7FF5BBC65663}" type="presOf" srcId="{B530943D-2700-430B-BB43-D9AD19DF90E6}" destId="{27230E56-EDCD-2F4D-9601-C35AA5BD751D}" srcOrd="0" destOrd="0" presId="urn:microsoft.com/office/officeart/2005/8/layout/vList2"/>
    <dgm:cxn modelId="{54872389-BBC0-4B6D-BB0F-4AE835E3FD59}" srcId="{16CD21E4-A3B9-445C-8A5E-60C9DF533F4F}" destId="{77EE4523-0D7B-418A-A71F-6F079A331501}" srcOrd="3" destOrd="0" parTransId="{05F7EF82-75C3-448A-B3A8-D4C110B58C99}" sibTransId="{45D86915-B266-4A8D-BE29-E5F54D407439}"/>
    <dgm:cxn modelId="{09BC5745-7EF0-7E4E-AFEE-D4A6D3FD0A19}" type="presParOf" srcId="{D3D5FE3C-D80E-5B45-BF89-FA953F32762F}" destId="{9A294475-B85E-1D43-97B7-B0ABEE0B0A4F}" srcOrd="0" destOrd="0" presId="urn:microsoft.com/office/officeart/2005/8/layout/vList2"/>
    <dgm:cxn modelId="{8DF444B7-4958-844E-A448-694EDCFB7003}" type="presParOf" srcId="{D3D5FE3C-D80E-5B45-BF89-FA953F32762F}" destId="{27230E56-EDCD-2F4D-9601-C35AA5BD751D}" srcOrd="1" destOrd="0" presId="urn:microsoft.com/office/officeart/2005/8/layout/vList2"/>
    <dgm:cxn modelId="{436F3CA7-D4B2-1842-A1D0-6C33EEEEC8F7}" type="presParOf" srcId="{D3D5FE3C-D80E-5B45-BF89-FA953F32762F}" destId="{96EE118D-604A-3D48-BE2F-70299DDCB5AF}" srcOrd="2" destOrd="0" presId="urn:microsoft.com/office/officeart/2005/8/layout/vList2"/>
    <dgm:cxn modelId="{1C674365-3A2C-044F-A0C1-5EBDEBA66905}" type="presParOf" srcId="{D3D5FE3C-D80E-5B45-BF89-FA953F32762F}" destId="{48EE492B-4F76-684A-B17D-56DB811F0E7A}" srcOrd="3" destOrd="0" presId="urn:microsoft.com/office/officeart/2005/8/layout/vList2"/>
    <dgm:cxn modelId="{18EE128F-4E34-E846-8520-62B298FCD7E2}" type="presParOf" srcId="{D3D5FE3C-D80E-5B45-BF89-FA953F32762F}" destId="{62F9A58A-6070-FD4F-BC25-741A422C223E}" srcOrd="4" destOrd="0" presId="urn:microsoft.com/office/officeart/2005/8/layout/vList2"/>
    <dgm:cxn modelId="{D63ECE2C-7BF0-754F-8371-8B1ECADDD0CF}" type="presParOf" srcId="{D3D5FE3C-D80E-5B45-BF89-FA953F32762F}" destId="{AC0717D5-FFDA-B341-9274-3C46CA6282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3E50CF-576E-49D4-B7A4-D938FFE65D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2411F-4196-460D-9A41-84E8149F70A3}">
      <dgm:prSet custT="1"/>
      <dgm:spPr/>
      <dgm:t>
        <a:bodyPr/>
        <a:lstStyle/>
        <a:p>
          <a:pPr algn="just"/>
          <a:r>
            <a:rPr lang="hu-HU" sz="1400" dirty="0"/>
            <a:t>Az Unió minden </a:t>
          </a:r>
          <a:r>
            <a:rPr lang="hu-HU" sz="1400" dirty="0" err="1"/>
            <a:t>polgárának</a:t>
          </a:r>
          <a:r>
            <a:rPr lang="hu-HU" sz="1400" dirty="0"/>
            <a:t> joga, hogy szabadon mozogjon, illetve tartózkodjon a tagállamok területén, a Szerződésekben és a végrehajtásukra elfogadott intézkedésekben megállapított </a:t>
          </a:r>
          <a:r>
            <a:rPr lang="hu-HU" sz="1400" i="1" dirty="0"/>
            <a:t>korlátok</a:t>
          </a:r>
          <a:r>
            <a:rPr lang="hu-HU" sz="1400" dirty="0"/>
            <a:t> között.</a:t>
          </a:r>
          <a:endParaRPr lang="en-US" sz="1400" dirty="0"/>
        </a:p>
      </dgm:t>
    </dgm:pt>
    <dgm:pt modelId="{11C7D0AB-EB91-4DB1-A4B8-35D2330F826E}" type="parTrans" cxnId="{DB4ECA29-1DCB-4A25-B0C8-507ED5B78DFA}">
      <dgm:prSet/>
      <dgm:spPr/>
      <dgm:t>
        <a:bodyPr/>
        <a:lstStyle/>
        <a:p>
          <a:endParaRPr lang="en-US"/>
        </a:p>
      </dgm:t>
    </dgm:pt>
    <dgm:pt modelId="{C78071FD-4B28-499C-8933-58651BAA0928}" type="sibTrans" cxnId="{DB4ECA29-1DCB-4A25-B0C8-507ED5B78DFA}">
      <dgm:prSet/>
      <dgm:spPr/>
      <dgm:t>
        <a:bodyPr/>
        <a:lstStyle/>
        <a:p>
          <a:endParaRPr lang="en-US"/>
        </a:p>
      </dgm:t>
    </dgm:pt>
    <dgm:pt modelId="{337B4874-DAEC-4DC9-A3DC-34F6E0A31C7D}">
      <dgm:prSet custT="1"/>
      <dgm:spPr/>
      <dgm:t>
        <a:bodyPr/>
        <a:lstStyle/>
        <a:p>
          <a:pPr algn="just"/>
          <a:r>
            <a:rPr lang="hu-HU" sz="1400" dirty="0"/>
            <a:t>Az uniós polgársággal járó egyik legfontosabb jogosultság tehát a tagállamok területén történő </a:t>
          </a:r>
          <a:r>
            <a:rPr lang="hu-HU" sz="1400" b="1" dirty="0"/>
            <a:t>szabad </a:t>
          </a:r>
          <a:r>
            <a:rPr lang="hu-HU" sz="1400" b="1" dirty="0" err="1"/>
            <a:t>mozogás</a:t>
          </a:r>
          <a:r>
            <a:rPr lang="hu-HU" sz="1400" b="1" dirty="0"/>
            <a:t> és tartózkodás joga</a:t>
          </a:r>
          <a:r>
            <a:rPr lang="hu-HU" sz="1400" dirty="0"/>
            <a:t>, amely az </a:t>
          </a:r>
          <a:r>
            <a:rPr lang="hu-HU" sz="1400" b="1" dirty="0"/>
            <a:t>uniós állampolgárok családtagjait is megilleti</a:t>
          </a:r>
          <a:r>
            <a:rPr lang="hu-HU" sz="1400" dirty="0"/>
            <a:t>. </a:t>
          </a:r>
          <a:endParaRPr lang="en-US" sz="1400" dirty="0"/>
        </a:p>
      </dgm:t>
    </dgm:pt>
    <dgm:pt modelId="{3689C64E-CEC4-412E-B6EF-23C5F313CCC8}" type="parTrans" cxnId="{F21B0EEB-DFA9-42DD-BD94-7481EAA75C0E}">
      <dgm:prSet/>
      <dgm:spPr/>
      <dgm:t>
        <a:bodyPr/>
        <a:lstStyle/>
        <a:p>
          <a:endParaRPr lang="en-US"/>
        </a:p>
      </dgm:t>
    </dgm:pt>
    <dgm:pt modelId="{A94F954A-05E6-46D9-B6D1-0046B3379E80}" type="sibTrans" cxnId="{F21B0EEB-DFA9-42DD-BD94-7481EAA75C0E}">
      <dgm:prSet/>
      <dgm:spPr/>
      <dgm:t>
        <a:bodyPr/>
        <a:lstStyle/>
        <a:p>
          <a:endParaRPr lang="en-US"/>
        </a:p>
      </dgm:t>
    </dgm:pt>
    <dgm:pt modelId="{D53F3E87-6B85-45D2-9472-C88A587D2DB5}">
      <dgm:prSet custT="1"/>
      <dgm:spPr/>
      <dgm:t>
        <a:bodyPr/>
        <a:lstStyle/>
        <a:p>
          <a:pPr algn="just"/>
          <a:r>
            <a:rPr lang="hu-HU" sz="1400" dirty="0"/>
            <a:t>Külön irányelvi szabályozás - </a:t>
          </a:r>
          <a:r>
            <a:rPr lang="hu-HU" sz="1400" u="sng" dirty="0"/>
            <a:t>a 2004/38/EK irányelv: </a:t>
          </a:r>
        </a:p>
        <a:p>
          <a:pPr algn="just"/>
          <a:r>
            <a:rPr lang="hu-HU" sz="1400" dirty="0"/>
            <a:t>A szabályozás középpontjában az uniós polgár áll függetlenül attól, hogy gazdaságilag aktív vagy inaktív-e. </a:t>
          </a:r>
          <a:endParaRPr lang="en-US" sz="1400" dirty="0"/>
        </a:p>
        <a:p>
          <a:pPr algn="just"/>
          <a:r>
            <a:rPr lang="hu-HU" sz="1400" dirty="0"/>
            <a:t>Az Irányelv személyi hatálya azon uniós polgárokra terjed ki, akik olyan tagállamba költöznek, vagy olyan tagállamban tartózkodnak, amelynek nem állampolgárai, valamint az őket kísérő vagy hozzájuk csatlakozó családtagokra.</a:t>
          </a:r>
          <a:endParaRPr lang="en-US" sz="1400" dirty="0"/>
        </a:p>
      </dgm:t>
    </dgm:pt>
    <dgm:pt modelId="{01EF4602-946C-43EB-89B1-383664B797BD}" type="parTrans" cxnId="{EA03046A-30BE-430F-A646-FE770B47B5DC}">
      <dgm:prSet/>
      <dgm:spPr/>
      <dgm:t>
        <a:bodyPr/>
        <a:lstStyle/>
        <a:p>
          <a:endParaRPr lang="en-US"/>
        </a:p>
      </dgm:t>
    </dgm:pt>
    <dgm:pt modelId="{24265977-2654-4DDF-878B-D08F02461726}" type="sibTrans" cxnId="{EA03046A-30BE-430F-A646-FE770B47B5DC}">
      <dgm:prSet/>
      <dgm:spPr/>
      <dgm:t>
        <a:bodyPr/>
        <a:lstStyle/>
        <a:p>
          <a:endParaRPr lang="en-US"/>
        </a:p>
      </dgm:t>
    </dgm:pt>
    <dgm:pt modelId="{73AA8A94-A2CB-4C0D-AE60-A814A07BF99D}">
      <dgm:prSet custT="1"/>
      <dgm:spPr/>
      <dgm:t>
        <a:bodyPr/>
        <a:lstStyle/>
        <a:p>
          <a:pPr algn="just"/>
          <a:endParaRPr lang="en-US" sz="900" dirty="0"/>
        </a:p>
      </dgm:t>
    </dgm:pt>
    <dgm:pt modelId="{D3B04FCE-1468-4E91-ACE6-4F4173A806CD}" type="parTrans" cxnId="{9DE3ABA8-E02D-4E92-8732-52242635D616}">
      <dgm:prSet/>
      <dgm:spPr/>
      <dgm:t>
        <a:bodyPr/>
        <a:lstStyle/>
        <a:p>
          <a:endParaRPr lang="en-US"/>
        </a:p>
      </dgm:t>
    </dgm:pt>
    <dgm:pt modelId="{FE18FF5E-5890-4741-9DC8-91768686596B}" type="sibTrans" cxnId="{9DE3ABA8-E02D-4E92-8732-52242635D616}">
      <dgm:prSet/>
      <dgm:spPr/>
      <dgm:t>
        <a:bodyPr/>
        <a:lstStyle/>
        <a:p>
          <a:endParaRPr lang="en-US"/>
        </a:p>
      </dgm:t>
    </dgm:pt>
    <dgm:pt modelId="{E2899EF2-F454-B243-AB9A-31F00D2A6CD7}" type="pres">
      <dgm:prSet presAssocID="{083E50CF-576E-49D4-B7A4-D938FFE65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53949DC-91FA-0646-864C-AE180F9501C0}" type="pres">
      <dgm:prSet presAssocID="{1352411F-4196-460D-9A41-84E8149F70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192F9B-DC02-F448-9F01-559F8BDBB46A}" type="pres">
      <dgm:prSet presAssocID="{C78071FD-4B28-499C-8933-58651BAA0928}" presName="spacer" presStyleCnt="0"/>
      <dgm:spPr/>
    </dgm:pt>
    <dgm:pt modelId="{8C4611E3-9BD4-054B-B4C2-6E75CA22010D}" type="pres">
      <dgm:prSet presAssocID="{337B4874-DAEC-4DC9-A3DC-34F6E0A31C7D}" presName="parentText" presStyleLbl="node1" presStyleIdx="1" presStyleCnt="3" custLinFactY="9437" custLinFactNeighborX="-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7B2F6A-AF4E-5742-B311-F0AEE8210FE9}" type="pres">
      <dgm:prSet presAssocID="{A94F954A-05E6-46D9-B6D1-0046B3379E80}" presName="spacer" presStyleCnt="0"/>
      <dgm:spPr/>
    </dgm:pt>
    <dgm:pt modelId="{3C85C1E8-06C3-6441-9F55-684BCB256FB9}" type="pres">
      <dgm:prSet presAssocID="{D53F3E87-6B85-45D2-9472-C88A587D2DB5}" presName="parentText" presStyleLbl="node1" presStyleIdx="2" presStyleCnt="3" custScaleY="165579" custLinFactY="19991" custLinFactNeighborX="-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9D7E85-60B4-4F46-BC15-949A14816360}" type="pres">
      <dgm:prSet presAssocID="{D53F3E87-6B85-45D2-9472-C88A587D2D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03046A-30BE-430F-A646-FE770B47B5DC}" srcId="{083E50CF-576E-49D4-B7A4-D938FFE65D28}" destId="{D53F3E87-6B85-45D2-9472-C88A587D2DB5}" srcOrd="2" destOrd="0" parTransId="{01EF4602-946C-43EB-89B1-383664B797BD}" sibTransId="{24265977-2654-4DDF-878B-D08F02461726}"/>
    <dgm:cxn modelId="{00AB3327-225F-CD43-9CE2-901F8A33F82F}" type="presOf" srcId="{083E50CF-576E-49D4-B7A4-D938FFE65D28}" destId="{E2899EF2-F454-B243-AB9A-31F00D2A6CD7}" srcOrd="0" destOrd="0" presId="urn:microsoft.com/office/officeart/2005/8/layout/vList2"/>
    <dgm:cxn modelId="{0D464BCD-3FBB-2243-810F-3B94AAD4F8D3}" type="presOf" srcId="{337B4874-DAEC-4DC9-A3DC-34F6E0A31C7D}" destId="{8C4611E3-9BD4-054B-B4C2-6E75CA22010D}" srcOrd="0" destOrd="0" presId="urn:microsoft.com/office/officeart/2005/8/layout/vList2"/>
    <dgm:cxn modelId="{D4D357CB-8D29-DD42-B19A-ED17CE902599}" type="presOf" srcId="{1352411F-4196-460D-9A41-84E8149F70A3}" destId="{C53949DC-91FA-0646-864C-AE180F9501C0}" srcOrd="0" destOrd="0" presId="urn:microsoft.com/office/officeart/2005/8/layout/vList2"/>
    <dgm:cxn modelId="{F21B0EEB-DFA9-42DD-BD94-7481EAA75C0E}" srcId="{083E50CF-576E-49D4-B7A4-D938FFE65D28}" destId="{337B4874-DAEC-4DC9-A3DC-34F6E0A31C7D}" srcOrd="1" destOrd="0" parTransId="{3689C64E-CEC4-412E-B6EF-23C5F313CCC8}" sibTransId="{A94F954A-05E6-46D9-B6D1-0046B3379E80}"/>
    <dgm:cxn modelId="{9DE3ABA8-E02D-4E92-8732-52242635D616}" srcId="{D53F3E87-6B85-45D2-9472-C88A587D2DB5}" destId="{73AA8A94-A2CB-4C0D-AE60-A814A07BF99D}" srcOrd="0" destOrd="0" parTransId="{D3B04FCE-1468-4E91-ACE6-4F4173A806CD}" sibTransId="{FE18FF5E-5890-4741-9DC8-91768686596B}"/>
    <dgm:cxn modelId="{DB4ECA29-1DCB-4A25-B0C8-507ED5B78DFA}" srcId="{083E50CF-576E-49D4-B7A4-D938FFE65D28}" destId="{1352411F-4196-460D-9A41-84E8149F70A3}" srcOrd="0" destOrd="0" parTransId="{11C7D0AB-EB91-4DB1-A4B8-35D2330F826E}" sibTransId="{C78071FD-4B28-499C-8933-58651BAA0928}"/>
    <dgm:cxn modelId="{CFD618CE-C740-7A48-9575-9F711D502824}" type="presOf" srcId="{73AA8A94-A2CB-4C0D-AE60-A814A07BF99D}" destId="{C89D7E85-60B4-4F46-BC15-949A14816360}" srcOrd="0" destOrd="0" presId="urn:microsoft.com/office/officeart/2005/8/layout/vList2"/>
    <dgm:cxn modelId="{BCB12A94-BC5A-1F4A-BAAC-52EFC0BD836F}" type="presOf" srcId="{D53F3E87-6B85-45D2-9472-C88A587D2DB5}" destId="{3C85C1E8-06C3-6441-9F55-684BCB256FB9}" srcOrd="0" destOrd="0" presId="urn:microsoft.com/office/officeart/2005/8/layout/vList2"/>
    <dgm:cxn modelId="{FCD34769-90EE-ED41-962F-6969B0C17858}" type="presParOf" srcId="{E2899EF2-F454-B243-AB9A-31F00D2A6CD7}" destId="{C53949DC-91FA-0646-864C-AE180F9501C0}" srcOrd="0" destOrd="0" presId="urn:microsoft.com/office/officeart/2005/8/layout/vList2"/>
    <dgm:cxn modelId="{6523C9DA-322E-EE40-8502-7B854AB467E0}" type="presParOf" srcId="{E2899EF2-F454-B243-AB9A-31F00D2A6CD7}" destId="{50192F9B-DC02-F448-9F01-559F8BDBB46A}" srcOrd="1" destOrd="0" presId="urn:microsoft.com/office/officeart/2005/8/layout/vList2"/>
    <dgm:cxn modelId="{1734EF2D-B2B0-A540-BBE2-0A114254B3A4}" type="presParOf" srcId="{E2899EF2-F454-B243-AB9A-31F00D2A6CD7}" destId="{8C4611E3-9BD4-054B-B4C2-6E75CA22010D}" srcOrd="2" destOrd="0" presId="urn:microsoft.com/office/officeart/2005/8/layout/vList2"/>
    <dgm:cxn modelId="{3B52408A-AEC5-A54E-A185-2D4A878CF670}" type="presParOf" srcId="{E2899EF2-F454-B243-AB9A-31F00D2A6CD7}" destId="{547B2F6A-AF4E-5742-B311-F0AEE8210FE9}" srcOrd="3" destOrd="0" presId="urn:microsoft.com/office/officeart/2005/8/layout/vList2"/>
    <dgm:cxn modelId="{9CE3AC9E-DA90-8F4F-B9AA-8DC2A62199DE}" type="presParOf" srcId="{E2899EF2-F454-B243-AB9A-31F00D2A6CD7}" destId="{3C85C1E8-06C3-6441-9F55-684BCB256FB9}" srcOrd="4" destOrd="0" presId="urn:microsoft.com/office/officeart/2005/8/layout/vList2"/>
    <dgm:cxn modelId="{8EADC4F4-F519-9249-95E8-3623F29CB7E8}" type="presParOf" srcId="{E2899EF2-F454-B243-AB9A-31F00D2A6CD7}" destId="{C89D7E85-60B4-4F46-BC15-949A148163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B8957A-96DA-4F58-9088-86DD955E2CC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64F103-1406-4169-B286-C0F284BE2E99}">
      <dgm:prSet/>
      <dgm:spPr/>
      <dgm:t>
        <a:bodyPr/>
        <a:lstStyle/>
        <a:p>
          <a:r>
            <a:rPr lang="hu-HU"/>
            <a:t>Mindenkinek jogában áll tanulmányai ideje alatt abban az EU-s tagállamban lakni, ahol tanul, ha:</a:t>
          </a:r>
          <a:endParaRPr lang="en-US"/>
        </a:p>
      </dgm:t>
    </dgm:pt>
    <dgm:pt modelId="{02E3E961-1524-4EC3-B50B-D8C7224EB567}" type="parTrans" cxnId="{863339D2-4418-4183-A904-C4738981B16C}">
      <dgm:prSet/>
      <dgm:spPr/>
      <dgm:t>
        <a:bodyPr/>
        <a:lstStyle/>
        <a:p>
          <a:endParaRPr lang="en-US"/>
        </a:p>
      </dgm:t>
    </dgm:pt>
    <dgm:pt modelId="{61F7CB42-E2EC-47E8-A9F2-799ED1CA419E}" type="sibTrans" cxnId="{863339D2-4418-4183-A904-C4738981B16C}">
      <dgm:prSet/>
      <dgm:spPr/>
      <dgm:t>
        <a:bodyPr/>
        <a:lstStyle/>
        <a:p>
          <a:endParaRPr lang="en-US"/>
        </a:p>
      </dgm:t>
    </dgm:pt>
    <dgm:pt modelId="{86DAB2AE-C3CC-4ADD-9EDE-3EF93D339A62}">
      <dgm:prSet/>
      <dgm:spPr/>
      <dgm:t>
        <a:bodyPr/>
        <a:lstStyle/>
        <a:p>
          <a:r>
            <a:rPr lang="hu-HU" b="1"/>
            <a:t>beiratkozott</a:t>
          </a:r>
          <a:r>
            <a:rPr lang="hu-HU"/>
            <a:t> az államilag elismert helyi oktatási intézmények valamelyikébe;</a:t>
          </a:r>
          <a:endParaRPr lang="en-US"/>
        </a:p>
      </dgm:t>
    </dgm:pt>
    <dgm:pt modelId="{9935D746-F1C7-4F2B-A3DB-0C38C7C41CB2}" type="parTrans" cxnId="{B95E86BF-D9FF-419E-A45C-143C3900ED86}">
      <dgm:prSet/>
      <dgm:spPr/>
      <dgm:t>
        <a:bodyPr/>
        <a:lstStyle/>
        <a:p>
          <a:endParaRPr lang="en-US"/>
        </a:p>
      </dgm:t>
    </dgm:pt>
    <dgm:pt modelId="{9E6A2C98-69D0-4CC3-AB71-4DAAAD9B1BA6}" type="sibTrans" cxnId="{B95E86BF-D9FF-419E-A45C-143C3900ED86}">
      <dgm:prSet/>
      <dgm:spPr/>
      <dgm:t>
        <a:bodyPr/>
        <a:lstStyle/>
        <a:p>
          <a:endParaRPr lang="en-US"/>
        </a:p>
      </dgm:t>
    </dgm:pt>
    <dgm:pt modelId="{F0FBDA6D-42DB-4998-A76C-CC1FE5345E5A}">
      <dgm:prSet/>
      <dgm:spPr/>
      <dgm:t>
        <a:bodyPr/>
        <a:lstStyle/>
        <a:p>
          <a:r>
            <a:rPr lang="hu-HU" dirty="0"/>
            <a:t>(valamilyen forrásból) </a:t>
          </a:r>
          <a:r>
            <a:rPr lang="hu-HU" b="1" dirty="0"/>
            <a:t>elegendő jövedelem</a:t>
          </a:r>
          <a:r>
            <a:rPr lang="hu-HU" dirty="0"/>
            <a:t>mel rendelkezik ahhoz, hogy ne legyen szüksége jövedelemtámogatásra;</a:t>
          </a:r>
          <a:endParaRPr lang="en-US" dirty="0"/>
        </a:p>
      </dgm:t>
    </dgm:pt>
    <dgm:pt modelId="{94166603-414A-4018-8D1B-EB51D3025DAF}" type="parTrans" cxnId="{0CE39EF1-960B-489E-9557-B86570855C57}">
      <dgm:prSet/>
      <dgm:spPr/>
      <dgm:t>
        <a:bodyPr/>
        <a:lstStyle/>
        <a:p>
          <a:endParaRPr lang="en-US"/>
        </a:p>
      </dgm:t>
    </dgm:pt>
    <dgm:pt modelId="{946F711C-1597-4FB5-8535-D698529195A4}" type="sibTrans" cxnId="{0CE39EF1-960B-489E-9557-B86570855C57}">
      <dgm:prSet/>
      <dgm:spPr/>
      <dgm:t>
        <a:bodyPr/>
        <a:lstStyle/>
        <a:p>
          <a:endParaRPr lang="en-US"/>
        </a:p>
      </dgm:t>
    </dgm:pt>
    <dgm:pt modelId="{3747B766-C86A-412E-8BCD-1B86FE6A4BD8}">
      <dgm:prSet/>
      <dgm:spPr/>
      <dgm:t>
        <a:bodyPr/>
        <a:lstStyle/>
        <a:p>
          <a:r>
            <a:rPr lang="hu-HU"/>
            <a:t>van teljes körű </a:t>
          </a:r>
          <a:r>
            <a:rPr lang="hu-HU" b="1"/>
            <a:t>egészségbiztosítás</a:t>
          </a:r>
          <a:r>
            <a:rPr lang="hu-HU"/>
            <a:t>a az adott országban.</a:t>
          </a:r>
          <a:endParaRPr lang="en-US"/>
        </a:p>
      </dgm:t>
    </dgm:pt>
    <dgm:pt modelId="{A25D1C8F-2357-49A3-A4E0-37926401C8B3}" type="parTrans" cxnId="{FBD9C177-1DB0-476C-BDFA-B2889472F2E4}">
      <dgm:prSet/>
      <dgm:spPr/>
      <dgm:t>
        <a:bodyPr/>
        <a:lstStyle/>
        <a:p>
          <a:endParaRPr lang="en-US"/>
        </a:p>
      </dgm:t>
    </dgm:pt>
    <dgm:pt modelId="{6420509B-FFA3-424B-B7B2-480039C7ED6D}" type="sibTrans" cxnId="{FBD9C177-1DB0-476C-BDFA-B2889472F2E4}">
      <dgm:prSet/>
      <dgm:spPr/>
      <dgm:t>
        <a:bodyPr/>
        <a:lstStyle/>
        <a:p>
          <a:endParaRPr lang="en-US"/>
        </a:p>
      </dgm:t>
    </dgm:pt>
    <dgm:pt modelId="{50BA5A49-9430-4EEE-9D0A-BEF772E043B9}">
      <dgm:prSet/>
      <dgm:spPr/>
      <dgm:t>
        <a:bodyPr/>
        <a:lstStyle/>
        <a:p>
          <a:r>
            <a:rPr lang="hu-HU" b="1"/>
            <a:t>Max. 3 hónapig tartó tartózkodás</a:t>
          </a:r>
          <a:r>
            <a:rPr lang="hu-HU"/>
            <a:t>:</a:t>
          </a:r>
          <a:endParaRPr lang="en-US"/>
        </a:p>
      </dgm:t>
    </dgm:pt>
    <dgm:pt modelId="{CF6BD862-91C6-4250-8D68-2EBB10C9CA71}" type="parTrans" cxnId="{E3A8D1D5-AA8E-4ACD-AF03-7FEAF816129E}">
      <dgm:prSet/>
      <dgm:spPr/>
      <dgm:t>
        <a:bodyPr/>
        <a:lstStyle/>
        <a:p>
          <a:endParaRPr lang="en-US"/>
        </a:p>
      </dgm:t>
    </dgm:pt>
    <dgm:pt modelId="{0BFBB6D8-E41F-4096-B0A9-8F3418E1C5A2}" type="sibTrans" cxnId="{E3A8D1D5-AA8E-4ACD-AF03-7FEAF816129E}">
      <dgm:prSet/>
      <dgm:spPr/>
      <dgm:t>
        <a:bodyPr/>
        <a:lstStyle/>
        <a:p>
          <a:endParaRPr lang="en-US"/>
        </a:p>
      </dgm:t>
    </dgm:pt>
    <dgm:pt modelId="{5C4FC381-C04E-4592-8C1D-EF5AADBEDFCB}">
      <dgm:prSet/>
      <dgm:spPr/>
      <dgm:t>
        <a:bodyPr/>
        <a:lstStyle/>
        <a:p>
          <a:r>
            <a:rPr lang="hu-HU"/>
            <a:t>mindössze </a:t>
          </a:r>
          <a:r>
            <a:rPr lang="hu-HU" b="1"/>
            <a:t>érvényes személyi igazolványra vagy útlevélre</a:t>
          </a:r>
          <a:r>
            <a:rPr lang="hu-HU"/>
            <a:t> </a:t>
          </a:r>
          <a:r>
            <a:rPr lang="hu-HU" b="1"/>
            <a:t>van szükség </a:t>
          </a:r>
          <a:r>
            <a:rPr lang="hu-HU"/>
            <a:t>a max. 3 hónapos tartózkodáshoz;</a:t>
          </a:r>
          <a:endParaRPr lang="en-US"/>
        </a:p>
      </dgm:t>
    </dgm:pt>
    <dgm:pt modelId="{A137B661-A208-402A-A7ED-638FC7ED1165}" type="parTrans" cxnId="{2D17024E-C7E4-4A17-836C-E753591F6F1E}">
      <dgm:prSet/>
      <dgm:spPr/>
      <dgm:t>
        <a:bodyPr/>
        <a:lstStyle/>
        <a:p>
          <a:endParaRPr lang="en-US"/>
        </a:p>
      </dgm:t>
    </dgm:pt>
    <dgm:pt modelId="{D2F4804D-72E3-41BA-B370-8CA997B99DE8}" type="sibTrans" cxnId="{2D17024E-C7E4-4A17-836C-E753591F6F1E}">
      <dgm:prSet/>
      <dgm:spPr/>
      <dgm:t>
        <a:bodyPr/>
        <a:lstStyle/>
        <a:p>
          <a:endParaRPr lang="en-US"/>
        </a:p>
      </dgm:t>
    </dgm:pt>
    <dgm:pt modelId="{724B524A-8C8A-4E97-A0A4-F6BB38D3AAA8}">
      <dgm:prSet/>
      <dgm:spPr/>
      <dgm:t>
        <a:bodyPr/>
        <a:lstStyle/>
        <a:p>
          <a:r>
            <a:rPr lang="hu-HU"/>
            <a:t>egyes uniós tagállamokban követelmény, hogy az ott tartózkodók mindig maguknál tartsák személyi igazolványukat vagy útlevelüket: pénzbírsággal sújthatók, akik ennek nem tudnak eleget tenni;</a:t>
          </a:r>
          <a:endParaRPr lang="en-US"/>
        </a:p>
      </dgm:t>
    </dgm:pt>
    <dgm:pt modelId="{9C066912-D4CC-4719-80D5-05B3C10E89DA}" type="parTrans" cxnId="{7D81343D-4B21-4CFA-A821-6C19B4DC8B88}">
      <dgm:prSet/>
      <dgm:spPr/>
      <dgm:t>
        <a:bodyPr/>
        <a:lstStyle/>
        <a:p>
          <a:endParaRPr lang="en-US"/>
        </a:p>
      </dgm:t>
    </dgm:pt>
    <dgm:pt modelId="{30CFFCAB-567A-4863-A74A-006B8602EA9F}" type="sibTrans" cxnId="{7D81343D-4B21-4CFA-A821-6C19B4DC8B88}">
      <dgm:prSet/>
      <dgm:spPr/>
      <dgm:t>
        <a:bodyPr/>
        <a:lstStyle/>
        <a:p>
          <a:endParaRPr lang="en-US"/>
        </a:p>
      </dgm:t>
    </dgm:pt>
    <dgm:pt modelId="{833BC716-57BF-4B6A-BECD-5A47D67C4ECB}">
      <dgm:prSet/>
      <dgm:spPr/>
      <dgm:t>
        <a:bodyPr/>
        <a:lstStyle/>
        <a:p>
          <a:r>
            <a:rPr lang="hu-HU" b="1"/>
            <a:t>nem kötelező bejelentkezni </a:t>
          </a:r>
          <a:r>
            <a:rPr lang="hu-HU"/>
            <a:t>a hatóságoknál.</a:t>
          </a:r>
          <a:endParaRPr lang="en-US"/>
        </a:p>
      </dgm:t>
    </dgm:pt>
    <dgm:pt modelId="{EE4F1DC2-23AA-4440-81BF-E10CE5057FDD}" type="parTrans" cxnId="{3F6D214F-E79E-4A8E-8CF0-365859D93E91}">
      <dgm:prSet/>
      <dgm:spPr/>
      <dgm:t>
        <a:bodyPr/>
        <a:lstStyle/>
        <a:p>
          <a:endParaRPr lang="en-US"/>
        </a:p>
      </dgm:t>
    </dgm:pt>
    <dgm:pt modelId="{96FC8E93-2D22-451E-93A1-E8E45EC68264}" type="sibTrans" cxnId="{3F6D214F-E79E-4A8E-8CF0-365859D93E91}">
      <dgm:prSet/>
      <dgm:spPr/>
      <dgm:t>
        <a:bodyPr/>
        <a:lstStyle/>
        <a:p>
          <a:endParaRPr lang="en-US"/>
        </a:p>
      </dgm:t>
    </dgm:pt>
    <dgm:pt modelId="{73C6F16F-3C80-4E41-B200-6FF253F2758D}">
      <dgm:prSet/>
      <dgm:spPr/>
      <dgm:t>
        <a:bodyPr/>
        <a:lstStyle/>
        <a:p>
          <a:r>
            <a:rPr lang="hu-HU" b="1"/>
            <a:t>3 hónapot meghaladó tartózkodás</a:t>
          </a:r>
          <a:r>
            <a:rPr lang="hu-HU"/>
            <a:t>:</a:t>
          </a:r>
          <a:endParaRPr lang="en-US"/>
        </a:p>
      </dgm:t>
    </dgm:pt>
    <dgm:pt modelId="{C87ACDEE-F104-4561-8A3E-5E999998E331}" type="parTrans" cxnId="{2FF3305B-45CA-419F-BDF6-CCC29FB985E7}">
      <dgm:prSet/>
      <dgm:spPr/>
      <dgm:t>
        <a:bodyPr/>
        <a:lstStyle/>
        <a:p>
          <a:endParaRPr lang="en-US"/>
        </a:p>
      </dgm:t>
    </dgm:pt>
    <dgm:pt modelId="{ACEC4B19-DB11-49B3-8F1F-967580A7F85A}" type="sibTrans" cxnId="{2FF3305B-45CA-419F-BDF6-CCC29FB985E7}">
      <dgm:prSet/>
      <dgm:spPr/>
      <dgm:t>
        <a:bodyPr/>
        <a:lstStyle/>
        <a:p>
          <a:endParaRPr lang="en-US"/>
        </a:p>
      </dgm:t>
    </dgm:pt>
    <dgm:pt modelId="{266421EA-561C-4108-8223-806E69E9F47C}">
      <dgm:prSet/>
      <dgm:spPr/>
      <dgm:t>
        <a:bodyPr/>
        <a:lstStyle/>
        <a:p>
          <a:r>
            <a:rPr lang="hu-HU"/>
            <a:t>Fenti </a:t>
          </a:r>
          <a:r>
            <a:rPr lang="hu-HU" b="1"/>
            <a:t>feltételek</a:t>
          </a:r>
          <a:r>
            <a:rPr lang="hu-HU"/>
            <a:t>nek kell teljesülniük, azzal, hogy a fogadó ország hatóságai nem írhatják elő, hogy az ott tartózkodó jövedelme haladja meg azt a határértéket, amely alatt jogosult lenne az adott országban alapszintű jövedelemtámogatásban részesülni.</a:t>
          </a:r>
          <a:endParaRPr lang="en-US"/>
        </a:p>
      </dgm:t>
    </dgm:pt>
    <dgm:pt modelId="{31D36C59-3488-40FB-A379-9FA3B0137884}" type="parTrans" cxnId="{A077A24A-BB12-464C-8863-6EBB06EFF6A7}">
      <dgm:prSet/>
      <dgm:spPr/>
      <dgm:t>
        <a:bodyPr/>
        <a:lstStyle/>
        <a:p>
          <a:endParaRPr lang="en-US"/>
        </a:p>
      </dgm:t>
    </dgm:pt>
    <dgm:pt modelId="{B87983B4-139A-4AFE-A9E4-44CF1B6591DF}" type="sibTrans" cxnId="{A077A24A-BB12-464C-8863-6EBB06EFF6A7}">
      <dgm:prSet/>
      <dgm:spPr/>
      <dgm:t>
        <a:bodyPr/>
        <a:lstStyle/>
        <a:p>
          <a:endParaRPr lang="en-US"/>
        </a:p>
      </dgm:t>
    </dgm:pt>
    <dgm:pt modelId="{2BCE7E03-9C78-477C-9501-5B7BAC5608A7}">
      <dgm:prSet/>
      <dgm:spPr/>
      <dgm:t>
        <a:bodyPr/>
        <a:lstStyle/>
        <a:p>
          <a:r>
            <a:rPr lang="hu-HU"/>
            <a:t>3 hónap után </a:t>
          </a:r>
          <a:r>
            <a:rPr lang="hu-HU" b="1"/>
            <a:t>bejelentkezési kötelezettséget </a:t>
          </a:r>
          <a:r>
            <a:rPr lang="hu-HU"/>
            <a:t>írhat elő a tagállam: feltételeknek való megfelelés bizonyítása.</a:t>
          </a:r>
          <a:endParaRPr lang="en-US"/>
        </a:p>
      </dgm:t>
    </dgm:pt>
    <dgm:pt modelId="{32B39E8D-6FEF-4AF6-8469-37C483769CEE}" type="parTrans" cxnId="{E2218DCC-CEFB-4737-A12C-2C18DE4D43E5}">
      <dgm:prSet/>
      <dgm:spPr/>
      <dgm:t>
        <a:bodyPr/>
        <a:lstStyle/>
        <a:p>
          <a:endParaRPr lang="en-US"/>
        </a:p>
      </dgm:t>
    </dgm:pt>
    <dgm:pt modelId="{123DAD8A-5E61-45AE-98AD-6162AD27EAF3}" type="sibTrans" cxnId="{E2218DCC-CEFB-4737-A12C-2C18DE4D43E5}">
      <dgm:prSet/>
      <dgm:spPr/>
      <dgm:t>
        <a:bodyPr/>
        <a:lstStyle/>
        <a:p>
          <a:endParaRPr lang="en-US"/>
        </a:p>
      </dgm:t>
    </dgm:pt>
    <dgm:pt modelId="{4A4504D6-E147-41ED-8665-C6E2A04DCD13}">
      <dgm:prSet/>
      <dgm:spPr/>
      <dgm:t>
        <a:bodyPr/>
        <a:lstStyle/>
        <a:p>
          <a:r>
            <a:rPr lang="hu-HU" b="1"/>
            <a:t>Huzamos tartózkodás</a:t>
          </a:r>
          <a:r>
            <a:rPr lang="hu-HU"/>
            <a:t>:</a:t>
          </a:r>
          <a:endParaRPr lang="en-US"/>
        </a:p>
      </dgm:t>
    </dgm:pt>
    <dgm:pt modelId="{67F1176D-9AE8-4A90-A3CE-26810281BA58}" type="parTrans" cxnId="{D33FAF4C-AC53-471F-9AA8-9AABAD10C795}">
      <dgm:prSet/>
      <dgm:spPr/>
      <dgm:t>
        <a:bodyPr/>
        <a:lstStyle/>
        <a:p>
          <a:endParaRPr lang="en-US"/>
        </a:p>
      </dgm:t>
    </dgm:pt>
    <dgm:pt modelId="{8FB5017D-9B1A-4B30-A26F-63D0BDC55877}" type="sibTrans" cxnId="{D33FAF4C-AC53-471F-9AA8-9AABAD10C795}">
      <dgm:prSet/>
      <dgm:spPr/>
      <dgm:t>
        <a:bodyPr/>
        <a:lstStyle/>
        <a:p>
          <a:endParaRPr lang="en-US"/>
        </a:p>
      </dgm:t>
    </dgm:pt>
    <dgm:pt modelId="{734CC4CE-EE5D-41B6-914C-35D74C2EAF5A}">
      <dgm:prSet/>
      <dgm:spPr/>
      <dgm:t>
        <a:bodyPr/>
        <a:lstStyle/>
        <a:p>
          <a:r>
            <a:rPr lang="hu-HU" b="1"/>
            <a:t>5 év megszakítás nélküli, jogszerű tartózkodás </a:t>
          </a:r>
          <a:r>
            <a:rPr lang="hu-HU"/>
            <a:t>esetén automatikus jog a huzamos tartózkodásra. </a:t>
          </a:r>
          <a:endParaRPr lang="en-US"/>
        </a:p>
      </dgm:t>
    </dgm:pt>
    <dgm:pt modelId="{4AA6FB4D-0C7B-486B-A403-EC0BF6C31854}" type="parTrans" cxnId="{9A13AAE5-2C8A-4AA7-A25B-E20C0D4F9613}">
      <dgm:prSet/>
      <dgm:spPr/>
      <dgm:t>
        <a:bodyPr/>
        <a:lstStyle/>
        <a:p>
          <a:endParaRPr lang="en-US"/>
        </a:p>
      </dgm:t>
    </dgm:pt>
    <dgm:pt modelId="{4C408476-67B4-4890-A0DA-8F6CE8189EA5}" type="sibTrans" cxnId="{9A13AAE5-2C8A-4AA7-A25B-E20C0D4F9613}">
      <dgm:prSet/>
      <dgm:spPr/>
      <dgm:t>
        <a:bodyPr/>
        <a:lstStyle/>
        <a:p>
          <a:endParaRPr lang="en-US"/>
        </a:p>
      </dgm:t>
    </dgm:pt>
    <dgm:pt modelId="{C145C14C-BC76-D840-8E23-E7CEDDD85332}" type="pres">
      <dgm:prSet presAssocID="{17B8957A-96DA-4F58-9088-86DD955E2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51F2DE1-4933-1E4F-8CC1-CD63FB9A4333}" type="pres">
      <dgm:prSet presAssocID="{2D64F103-1406-4169-B286-C0F284BE2E99}" presName="parentLin" presStyleCnt="0"/>
      <dgm:spPr/>
    </dgm:pt>
    <dgm:pt modelId="{33EEC1C4-55F2-464A-A1AD-5C6FB64B5A40}" type="pres">
      <dgm:prSet presAssocID="{2D64F103-1406-4169-B286-C0F284BE2E99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6B68E5A7-9AC7-6244-AFFE-432ADED548A6}" type="pres">
      <dgm:prSet presAssocID="{2D64F103-1406-4169-B286-C0F284BE2E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DCFDD1-3746-BA42-BAA0-A23E0F57B92D}" type="pres">
      <dgm:prSet presAssocID="{2D64F103-1406-4169-B286-C0F284BE2E99}" presName="negativeSpace" presStyleCnt="0"/>
      <dgm:spPr/>
    </dgm:pt>
    <dgm:pt modelId="{E9965E11-545B-A541-8075-A16D902F6291}" type="pres">
      <dgm:prSet presAssocID="{2D64F103-1406-4169-B286-C0F284BE2E9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53817A-0EC3-0D4C-8A7B-95CE71D678CA}" type="pres">
      <dgm:prSet presAssocID="{61F7CB42-E2EC-47E8-A9F2-799ED1CA419E}" presName="spaceBetweenRectangles" presStyleCnt="0"/>
      <dgm:spPr/>
    </dgm:pt>
    <dgm:pt modelId="{C540550E-0D4C-D34A-9422-EA0B3A4D9CD4}" type="pres">
      <dgm:prSet presAssocID="{50BA5A49-9430-4EEE-9D0A-BEF772E043B9}" presName="parentLin" presStyleCnt="0"/>
      <dgm:spPr/>
    </dgm:pt>
    <dgm:pt modelId="{EF9C2D25-79F3-3847-9C7F-4B4622C0627C}" type="pres">
      <dgm:prSet presAssocID="{50BA5A49-9430-4EEE-9D0A-BEF772E043B9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006F710B-35D3-5E43-9407-C1FC49D326A5}" type="pres">
      <dgm:prSet presAssocID="{50BA5A49-9430-4EEE-9D0A-BEF772E043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034EF2-CB47-2045-81A8-24D32CA3A54C}" type="pres">
      <dgm:prSet presAssocID="{50BA5A49-9430-4EEE-9D0A-BEF772E043B9}" presName="negativeSpace" presStyleCnt="0"/>
      <dgm:spPr/>
    </dgm:pt>
    <dgm:pt modelId="{71AC80EF-4746-9641-BBC2-4CE214848025}" type="pres">
      <dgm:prSet presAssocID="{50BA5A49-9430-4EEE-9D0A-BEF772E043B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D331B0-9796-9249-8D9E-D222A19E9AB0}" type="pres">
      <dgm:prSet presAssocID="{0BFBB6D8-E41F-4096-B0A9-8F3418E1C5A2}" presName="spaceBetweenRectangles" presStyleCnt="0"/>
      <dgm:spPr/>
    </dgm:pt>
    <dgm:pt modelId="{D8D67E68-CCDE-3342-AD5C-6D08C2CFA4ED}" type="pres">
      <dgm:prSet presAssocID="{73C6F16F-3C80-4E41-B200-6FF253F2758D}" presName="parentLin" presStyleCnt="0"/>
      <dgm:spPr/>
    </dgm:pt>
    <dgm:pt modelId="{50FED08E-3532-7C43-82C0-D5FF5AAC70D4}" type="pres">
      <dgm:prSet presAssocID="{73C6F16F-3C80-4E41-B200-6FF253F2758D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1D6AF474-C97F-EF4D-A84D-D6FEA1CA1FDF}" type="pres">
      <dgm:prSet presAssocID="{73C6F16F-3C80-4E41-B200-6FF253F275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2783A4-99DE-B545-8209-105918A2FD9F}" type="pres">
      <dgm:prSet presAssocID="{73C6F16F-3C80-4E41-B200-6FF253F2758D}" presName="negativeSpace" presStyleCnt="0"/>
      <dgm:spPr/>
    </dgm:pt>
    <dgm:pt modelId="{6117AA57-D142-8943-8271-02268E90E54C}" type="pres">
      <dgm:prSet presAssocID="{73C6F16F-3C80-4E41-B200-6FF253F2758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05515F-04A5-C243-835F-16246D2C17E4}" type="pres">
      <dgm:prSet presAssocID="{ACEC4B19-DB11-49B3-8F1F-967580A7F85A}" presName="spaceBetweenRectangles" presStyleCnt="0"/>
      <dgm:spPr/>
    </dgm:pt>
    <dgm:pt modelId="{5C6FB696-8F16-944D-BE6C-20DCFDB03B15}" type="pres">
      <dgm:prSet presAssocID="{4A4504D6-E147-41ED-8665-C6E2A04DCD13}" presName="parentLin" presStyleCnt="0"/>
      <dgm:spPr/>
    </dgm:pt>
    <dgm:pt modelId="{97F1CC3C-527C-E24C-8B7F-915B777D4E40}" type="pres">
      <dgm:prSet presAssocID="{4A4504D6-E147-41ED-8665-C6E2A04DCD13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7D5D1677-4B72-9948-BD06-BD3705343BE0}" type="pres">
      <dgm:prSet presAssocID="{4A4504D6-E147-41ED-8665-C6E2A04DCD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C2D04B-F3E3-B54D-A379-529E658E9ABC}" type="pres">
      <dgm:prSet presAssocID="{4A4504D6-E147-41ED-8665-C6E2A04DCD13}" presName="negativeSpace" presStyleCnt="0"/>
      <dgm:spPr/>
    </dgm:pt>
    <dgm:pt modelId="{B74462D8-2859-0F41-8F68-827860A0BFBC}" type="pres">
      <dgm:prSet presAssocID="{4A4504D6-E147-41ED-8665-C6E2A04DCD1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F82352-AE82-B942-963C-F32EAA4C8CC3}" type="presOf" srcId="{F0FBDA6D-42DB-4998-A76C-CC1FE5345E5A}" destId="{E9965E11-545B-A541-8075-A16D902F6291}" srcOrd="0" destOrd="1" presId="urn:microsoft.com/office/officeart/2005/8/layout/list1"/>
    <dgm:cxn modelId="{E2218DCC-CEFB-4737-A12C-2C18DE4D43E5}" srcId="{73C6F16F-3C80-4E41-B200-6FF253F2758D}" destId="{2BCE7E03-9C78-477C-9501-5B7BAC5608A7}" srcOrd="1" destOrd="0" parTransId="{32B39E8D-6FEF-4AF6-8469-37C483769CEE}" sibTransId="{123DAD8A-5E61-45AE-98AD-6162AD27EAF3}"/>
    <dgm:cxn modelId="{57D183F2-3410-CE48-8A06-32DE6B0EFC92}" type="presOf" srcId="{833BC716-57BF-4B6A-BECD-5A47D67C4ECB}" destId="{71AC80EF-4746-9641-BBC2-4CE214848025}" srcOrd="0" destOrd="2" presId="urn:microsoft.com/office/officeart/2005/8/layout/list1"/>
    <dgm:cxn modelId="{E3A8D1D5-AA8E-4ACD-AF03-7FEAF816129E}" srcId="{17B8957A-96DA-4F58-9088-86DD955E2CCD}" destId="{50BA5A49-9430-4EEE-9D0A-BEF772E043B9}" srcOrd="1" destOrd="0" parTransId="{CF6BD862-91C6-4250-8D68-2EBB10C9CA71}" sibTransId="{0BFBB6D8-E41F-4096-B0A9-8F3418E1C5A2}"/>
    <dgm:cxn modelId="{863339D2-4418-4183-A904-C4738981B16C}" srcId="{17B8957A-96DA-4F58-9088-86DD955E2CCD}" destId="{2D64F103-1406-4169-B286-C0F284BE2E99}" srcOrd="0" destOrd="0" parTransId="{02E3E961-1524-4EC3-B50B-D8C7224EB567}" sibTransId="{61F7CB42-E2EC-47E8-A9F2-799ED1CA419E}"/>
    <dgm:cxn modelId="{2FF3305B-45CA-419F-BDF6-CCC29FB985E7}" srcId="{17B8957A-96DA-4F58-9088-86DD955E2CCD}" destId="{73C6F16F-3C80-4E41-B200-6FF253F2758D}" srcOrd="2" destOrd="0" parTransId="{C87ACDEE-F104-4561-8A3E-5E999998E331}" sibTransId="{ACEC4B19-DB11-49B3-8F1F-967580A7F85A}"/>
    <dgm:cxn modelId="{89D41380-B22D-304A-9A47-E893934DC87D}" type="presOf" srcId="{73C6F16F-3C80-4E41-B200-6FF253F2758D}" destId="{50FED08E-3532-7C43-82C0-D5FF5AAC70D4}" srcOrd="0" destOrd="0" presId="urn:microsoft.com/office/officeart/2005/8/layout/list1"/>
    <dgm:cxn modelId="{F6B95FAA-7FA0-4345-B54B-E456A2EA8A5F}" type="presOf" srcId="{4A4504D6-E147-41ED-8665-C6E2A04DCD13}" destId="{97F1CC3C-527C-E24C-8B7F-915B777D4E40}" srcOrd="0" destOrd="0" presId="urn:microsoft.com/office/officeart/2005/8/layout/list1"/>
    <dgm:cxn modelId="{A44AF8FF-A392-0A40-8DEC-EA86F79E20D2}" type="presOf" srcId="{4A4504D6-E147-41ED-8665-C6E2A04DCD13}" destId="{7D5D1677-4B72-9948-BD06-BD3705343BE0}" srcOrd="1" destOrd="0" presId="urn:microsoft.com/office/officeart/2005/8/layout/list1"/>
    <dgm:cxn modelId="{7D81343D-4B21-4CFA-A821-6C19B4DC8B88}" srcId="{50BA5A49-9430-4EEE-9D0A-BEF772E043B9}" destId="{724B524A-8C8A-4E97-A0A4-F6BB38D3AAA8}" srcOrd="1" destOrd="0" parTransId="{9C066912-D4CC-4719-80D5-05B3C10E89DA}" sibTransId="{30CFFCAB-567A-4863-A74A-006B8602EA9F}"/>
    <dgm:cxn modelId="{5B242BA3-50BC-3A43-AB01-1F5363359BFE}" type="presOf" srcId="{5C4FC381-C04E-4592-8C1D-EF5AADBEDFCB}" destId="{71AC80EF-4746-9641-BBC2-4CE214848025}" srcOrd="0" destOrd="0" presId="urn:microsoft.com/office/officeart/2005/8/layout/list1"/>
    <dgm:cxn modelId="{178DB81B-2766-9942-86E9-F2420FE80F15}" type="presOf" srcId="{2D64F103-1406-4169-B286-C0F284BE2E99}" destId="{33EEC1C4-55F2-464A-A1AD-5C6FB64B5A40}" srcOrd="0" destOrd="0" presId="urn:microsoft.com/office/officeart/2005/8/layout/list1"/>
    <dgm:cxn modelId="{988BBCFA-867D-044E-929C-10D4AAB70D2E}" type="presOf" srcId="{17B8957A-96DA-4F58-9088-86DD955E2CCD}" destId="{C145C14C-BC76-D840-8E23-E7CEDDD85332}" srcOrd="0" destOrd="0" presId="urn:microsoft.com/office/officeart/2005/8/layout/list1"/>
    <dgm:cxn modelId="{FBD9C177-1DB0-476C-BDFA-B2889472F2E4}" srcId="{2D64F103-1406-4169-B286-C0F284BE2E99}" destId="{3747B766-C86A-412E-8BCD-1B86FE6A4BD8}" srcOrd="2" destOrd="0" parTransId="{A25D1C8F-2357-49A3-A4E0-37926401C8B3}" sibTransId="{6420509B-FFA3-424B-B7B2-480039C7ED6D}"/>
    <dgm:cxn modelId="{5BD421F1-7259-4949-A64A-3066B9AC91EB}" type="presOf" srcId="{2BCE7E03-9C78-477C-9501-5B7BAC5608A7}" destId="{6117AA57-D142-8943-8271-02268E90E54C}" srcOrd="0" destOrd="1" presId="urn:microsoft.com/office/officeart/2005/8/layout/list1"/>
    <dgm:cxn modelId="{E52388C6-8FEE-6B4E-A4B6-B9C92927F1B7}" type="presOf" srcId="{73C6F16F-3C80-4E41-B200-6FF253F2758D}" destId="{1D6AF474-C97F-EF4D-A84D-D6FEA1CA1FDF}" srcOrd="1" destOrd="0" presId="urn:microsoft.com/office/officeart/2005/8/layout/list1"/>
    <dgm:cxn modelId="{6A5BFE63-7F2A-7C4D-833B-AA5714A09855}" type="presOf" srcId="{86DAB2AE-C3CC-4ADD-9EDE-3EF93D339A62}" destId="{E9965E11-545B-A541-8075-A16D902F6291}" srcOrd="0" destOrd="0" presId="urn:microsoft.com/office/officeart/2005/8/layout/list1"/>
    <dgm:cxn modelId="{2D17024E-C7E4-4A17-836C-E753591F6F1E}" srcId="{50BA5A49-9430-4EEE-9D0A-BEF772E043B9}" destId="{5C4FC381-C04E-4592-8C1D-EF5AADBEDFCB}" srcOrd="0" destOrd="0" parTransId="{A137B661-A208-402A-A7ED-638FC7ED1165}" sibTransId="{D2F4804D-72E3-41BA-B370-8CA997B99DE8}"/>
    <dgm:cxn modelId="{E1C1950A-2342-8C44-9670-60B6BEBD09F4}" type="presOf" srcId="{50BA5A49-9430-4EEE-9D0A-BEF772E043B9}" destId="{006F710B-35D3-5E43-9407-C1FC49D326A5}" srcOrd="1" destOrd="0" presId="urn:microsoft.com/office/officeart/2005/8/layout/list1"/>
    <dgm:cxn modelId="{9A13AAE5-2C8A-4AA7-A25B-E20C0D4F9613}" srcId="{4A4504D6-E147-41ED-8665-C6E2A04DCD13}" destId="{734CC4CE-EE5D-41B6-914C-35D74C2EAF5A}" srcOrd="0" destOrd="0" parTransId="{4AA6FB4D-0C7B-486B-A403-EC0BF6C31854}" sibTransId="{4C408476-67B4-4890-A0DA-8F6CE8189EA5}"/>
    <dgm:cxn modelId="{B95E86BF-D9FF-419E-A45C-143C3900ED86}" srcId="{2D64F103-1406-4169-B286-C0F284BE2E99}" destId="{86DAB2AE-C3CC-4ADD-9EDE-3EF93D339A62}" srcOrd="0" destOrd="0" parTransId="{9935D746-F1C7-4F2B-A3DB-0C38C7C41CB2}" sibTransId="{9E6A2C98-69D0-4CC3-AB71-4DAAAD9B1BA6}"/>
    <dgm:cxn modelId="{D33E58C8-E09E-7B48-AB15-DD9440FFE910}" type="presOf" srcId="{2D64F103-1406-4169-B286-C0F284BE2E99}" destId="{6B68E5A7-9AC7-6244-AFFE-432ADED548A6}" srcOrd="1" destOrd="0" presId="urn:microsoft.com/office/officeart/2005/8/layout/list1"/>
    <dgm:cxn modelId="{6D80D367-D895-4D4D-8DA5-8DBC994CC86C}" type="presOf" srcId="{724B524A-8C8A-4E97-A0A4-F6BB38D3AAA8}" destId="{71AC80EF-4746-9641-BBC2-4CE214848025}" srcOrd="0" destOrd="1" presId="urn:microsoft.com/office/officeart/2005/8/layout/list1"/>
    <dgm:cxn modelId="{0CE39EF1-960B-489E-9557-B86570855C57}" srcId="{2D64F103-1406-4169-B286-C0F284BE2E99}" destId="{F0FBDA6D-42DB-4998-A76C-CC1FE5345E5A}" srcOrd="1" destOrd="0" parTransId="{94166603-414A-4018-8D1B-EB51D3025DAF}" sibTransId="{946F711C-1597-4FB5-8535-D698529195A4}"/>
    <dgm:cxn modelId="{C77E42F1-BA85-3E4A-9A40-C6C62A560EE0}" type="presOf" srcId="{50BA5A49-9430-4EEE-9D0A-BEF772E043B9}" destId="{EF9C2D25-79F3-3847-9C7F-4B4622C0627C}" srcOrd="0" destOrd="0" presId="urn:microsoft.com/office/officeart/2005/8/layout/list1"/>
    <dgm:cxn modelId="{A077A24A-BB12-464C-8863-6EBB06EFF6A7}" srcId="{73C6F16F-3C80-4E41-B200-6FF253F2758D}" destId="{266421EA-561C-4108-8223-806E69E9F47C}" srcOrd="0" destOrd="0" parTransId="{31D36C59-3488-40FB-A379-9FA3B0137884}" sibTransId="{B87983B4-139A-4AFE-A9E4-44CF1B6591DF}"/>
    <dgm:cxn modelId="{3F6D214F-E79E-4A8E-8CF0-365859D93E91}" srcId="{50BA5A49-9430-4EEE-9D0A-BEF772E043B9}" destId="{833BC716-57BF-4B6A-BECD-5A47D67C4ECB}" srcOrd="2" destOrd="0" parTransId="{EE4F1DC2-23AA-4440-81BF-E10CE5057FDD}" sibTransId="{96FC8E93-2D22-451E-93A1-E8E45EC68264}"/>
    <dgm:cxn modelId="{D33FAF4C-AC53-471F-9AA8-9AABAD10C795}" srcId="{17B8957A-96DA-4F58-9088-86DD955E2CCD}" destId="{4A4504D6-E147-41ED-8665-C6E2A04DCD13}" srcOrd="3" destOrd="0" parTransId="{67F1176D-9AE8-4A90-A3CE-26810281BA58}" sibTransId="{8FB5017D-9B1A-4B30-A26F-63D0BDC55877}"/>
    <dgm:cxn modelId="{0FC1D8FF-CC01-B041-B454-9286D471D05D}" type="presOf" srcId="{734CC4CE-EE5D-41B6-914C-35D74C2EAF5A}" destId="{B74462D8-2859-0F41-8F68-827860A0BFBC}" srcOrd="0" destOrd="0" presId="urn:microsoft.com/office/officeart/2005/8/layout/list1"/>
    <dgm:cxn modelId="{B7CCEB9D-167F-964D-8D4C-7AC8D0D68F89}" type="presOf" srcId="{3747B766-C86A-412E-8BCD-1B86FE6A4BD8}" destId="{E9965E11-545B-A541-8075-A16D902F6291}" srcOrd="0" destOrd="2" presId="urn:microsoft.com/office/officeart/2005/8/layout/list1"/>
    <dgm:cxn modelId="{E67C6898-9440-CB42-B79A-DA9D205E4EA8}" type="presOf" srcId="{266421EA-561C-4108-8223-806E69E9F47C}" destId="{6117AA57-D142-8943-8271-02268E90E54C}" srcOrd="0" destOrd="0" presId="urn:microsoft.com/office/officeart/2005/8/layout/list1"/>
    <dgm:cxn modelId="{D8852C39-FB36-AD44-836F-5C1DD64F6194}" type="presParOf" srcId="{C145C14C-BC76-D840-8E23-E7CEDDD85332}" destId="{F51F2DE1-4933-1E4F-8CC1-CD63FB9A4333}" srcOrd="0" destOrd="0" presId="urn:microsoft.com/office/officeart/2005/8/layout/list1"/>
    <dgm:cxn modelId="{BC56C437-F93E-2840-8A3B-3E08D8279494}" type="presParOf" srcId="{F51F2DE1-4933-1E4F-8CC1-CD63FB9A4333}" destId="{33EEC1C4-55F2-464A-A1AD-5C6FB64B5A40}" srcOrd="0" destOrd="0" presId="urn:microsoft.com/office/officeart/2005/8/layout/list1"/>
    <dgm:cxn modelId="{F095006F-B36F-3E41-907D-58D925820E18}" type="presParOf" srcId="{F51F2DE1-4933-1E4F-8CC1-CD63FB9A4333}" destId="{6B68E5A7-9AC7-6244-AFFE-432ADED548A6}" srcOrd="1" destOrd="0" presId="urn:microsoft.com/office/officeart/2005/8/layout/list1"/>
    <dgm:cxn modelId="{80D33C16-E961-264D-A9AC-8E09B977E51D}" type="presParOf" srcId="{C145C14C-BC76-D840-8E23-E7CEDDD85332}" destId="{ABDCFDD1-3746-BA42-BAA0-A23E0F57B92D}" srcOrd="1" destOrd="0" presId="urn:microsoft.com/office/officeart/2005/8/layout/list1"/>
    <dgm:cxn modelId="{7E937B6B-653F-174A-AC16-1278324882E6}" type="presParOf" srcId="{C145C14C-BC76-D840-8E23-E7CEDDD85332}" destId="{E9965E11-545B-A541-8075-A16D902F6291}" srcOrd="2" destOrd="0" presId="urn:microsoft.com/office/officeart/2005/8/layout/list1"/>
    <dgm:cxn modelId="{0C9266E5-313E-B641-AB0A-763C2E59FEBB}" type="presParOf" srcId="{C145C14C-BC76-D840-8E23-E7CEDDD85332}" destId="{DA53817A-0EC3-0D4C-8A7B-95CE71D678CA}" srcOrd="3" destOrd="0" presId="urn:microsoft.com/office/officeart/2005/8/layout/list1"/>
    <dgm:cxn modelId="{69D2B515-0BF9-AB4D-8E96-17B3C76CAAE2}" type="presParOf" srcId="{C145C14C-BC76-D840-8E23-E7CEDDD85332}" destId="{C540550E-0D4C-D34A-9422-EA0B3A4D9CD4}" srcOrd="4" destOrd="0" presId="urn:microsoft.com/office/officeart/2005/8/layout/list1"/>
    <dgm:cxn modelId="{7FEAD3C8-FA61-004C-9776-58B18B3AC642}" type="presParOf" srcId="{C540550E-0D4C-D34A-9422-EA0B3A4D9CD4}" destId="{EF9C2D25-79F3-3847-9C7F-4B4622C0627C}" srcOrd="0" destOrd="0" presId="urn:microsoft.com/office/officeart/2005/8/layout/list1"/>
    <dgm:cxn modelId="{308718DC-A921-0F45-9FDC-F2A743CEABB2}" type="presParOf" srcId="{C540550E-0D4C-D34A-9422-EA0B3A4D9CD4}" destId="{006F710B-35D3-5E43-9407-C1FC49D326A5}" srcOrd="1" destOrd="0" presId="urn:microsoft.com/office/officeart/2005/8/layout/list1"/>
    <dgm:cxn modelId="{2AC7A601-F61B-2442-A6DF-2DED5553D799}" type="presParOf" srcId="{C145C14C-BC76-D840-8E23-E7CEDDD85332}" destId="{94034EF2-CB47-2045-81A8-24D32CA3A54C}" srcOrd="5" destOrd="0" presId="urn:microsoft.com/office/officeart/2005/8/layout/list1"/>
    <dgm:cxn modelId="{ECE7CC1F-3949-6440-A79D-510352940B98}" type="presParOf" srcId="{C145C14C-BC76-D840-8E23-E7CEDDD85332}" destId="{71AC80EF-4746-9641-BBC2-4CE214848025}" srcOrd="6" destOrd="0" presId="urn:microsoft.com/office/officeart/2005/8/layout/list1"/>
    <dgm:cxn modelId="{7F026771-1D8F-574B-88DF-258AFA1915E4}" type="presParOf" srcId="{C145C14C-BC76-D840-8E23-E7CEDDD85332}" destId="{5AD331B0-9796-9249-8D9E-D222A19E9AB0}" srcOrd="7" destOrd="0" presId="urn:microsoft.com/office/officeart/2005/8/layout/list1"/>
    <dgm:cxn modelId="{814C4DDF-19B9-C34B-B177-6765A4F0B671}" type="presParOf" srcId="{C145C14C-BC76-D840-8E23-E7CEDDD85332}" destId="{D8D67E68-CCDE-3342-AD5C-6D08C2CFA4ED}" srcOrd="8" destOrd="0" presId="urn:microsoft.com/office/officeart/2005/8/layout/list1"/>
    <dgm:cxn modelId="{6A7F2918-4A7E-034C-A195-19725EC0A2A3}" type="presParOf" srcId="{D8D67E68-CCDE-3342-AD5C-6D08C2CFA4ED}" destId="{50FED08E-3532-7C43-82C0-D5FF5AAC70D4}" srcOrd="0" destOrd="0" presId="urn:microsoft.com/office/officeart/2005/8/layout/list1"/>
    <dgm:cxn modelId="{836A0E07-7694-124F-AB81-B0ED6E67FA18}" type="presParOf" srcId="{D8D67E68-CCDE-3342-AD5C-6D08C2CFA4ED}" destId="{1D6AF474-C97F-EF4D-A84D-D6FEA1CA1FDF}" srcOrd="1" destOrd="0" presId="urn:microsoft.com/office/officeart/2005/8/layout/list1"/>
    <dgm:cxn modelId="{B56DAB6D-BCB6-1840-BD3F-B80953791589}" type="presParOf" srcId="{C145C14C-BC76-D840-8E23-E7CEDDD85332}" destId="{3A2783A4-99DE-B545-8209-105918A2FD9F}" srcOrd="9" destOrd="0" presId="urn:microsoft.com/office/officeart/2005/8/layout/list1"/>
    <dgm:cxn modelId="{1BCF486D-61E0-754A-9717-A9F9D88EE1ED}" type="presParOf" srcId="{C145C14C-BC76-D840-8E23-E7CEDDD85332}" destId="{6117AA57-D142-8943-8271-02268E90E54C}" srcOrd="10" destOrd="0" presId="urn:microsoft.com/office/officeart/2005/8/layout/list1"/>
    <dgm:cxn modelId="{8702E95B-0EED-4E40-8EEE-13148B13D671}" type="presParOf" srcId="{C145C14C-BC76-D840-8E23-E7CEDDD85332}" destId="{E105515F-04A5-C243-835F-16246D2C17E4}" srcOrd="11" destOrd="0" presId="urn:microsoft.com/office/officeart/2005/8/layout/list1"/>
    <dgm:cxn modelId="{E3F3C7B0-0F94-9B47-B2E0-64CAE72A52AB}" type="presParOf" srcId="{C145C14C-BC76-D840-8E23-E7CEDDD85332}" destId="{5C6FB696-8F16-944D-BE6C-20DCFDB03B15}" srcOrd="12" destOrd="0" presId="urn:microsoft.com/office/officeart/2005/8/layout/list1"/>
    <dgm:cxn modelId="{FF1D79E7-5D83-634A-8FA5-95E81270C931}" type="presParOf" srcId="{5C6FB696-8F16-944D-BE6C-20DCFDB03B15}" destId="{97F1CC3C-527C-E24C-8B7F-915B777D4E40}" srcOrd="0" destOrd="0" presId="urn:microsoft.com/office/officeart/2005/8/layout/list1"/>
    <dgm:cxn modelId="{B87900F9-C7DA-FC47-9086-78BC1ECC0BFD}" type="presParOf" srcId="{5C6FB696-8F16-944D-BE6C-20DCFDB03B15}" destId="{7D5D1677-4B72-9948-BD06-BD3705343BE0}" srcOrd="1" destOrd="0" presId="urn:microsoft.com/office/officeart/2005/8/layout/list1"/>
    <dgm:cxn modelId="{60830F77-320F-E74B-A99A-B25A4FFA3FDE}" type="presParOf" srcId="{C145C14C-BC76-D840-8E23-E7CEDDD85332}" destId="{A0C2D04B-F3E3-B54D-A379-529E658E9ABC}" srcOrd="13" destOrd="0" presId="urn:microsoft.com/office/officeart/2005/8/layout/list1"/>
    <dgm:cxn modelId="{477799AD-AC58-D749-82B0-302ECAAED982}" type="presParOf" srcId="{C145C14C-BC76-D840-8E23-E7CEDDD85332}" destId="{B74462D8-2859-0F41-8F68-827860A0BF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FD2339-777E-4F69-B01A-F84E140CF72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01AFC0-059A-481C-815C-436521CA16A7}">
      <dgm:prSet/>
      <dgm:spPr/>
      <dgm:t>
        <a:bodyPr/>
        <a:lstStyle/>
        <a:p>
          <a:r>
            <a:rPr lang="hu-HU" b="1"/>
            <a:t>Tartalma:</a:t>
          </a:r>
          <a:endParaRPr lang="en-US"/>
        </a:p>
      </dgm:t>
    </dgm:pt>
    <dgm:pt modelId="{EDAF0071-D2EF-4844-80B2-8F47A7429360}" type="parTrans" cxnId="{FD43012A-2473-4E92-91A7-05B4388A28AC}">
      <dgm:prSet/>
      <dgm:spPr/>
      <dgm:t>
        <a:bodyPr/>
        <a:lstStyle/>
        <a:p>
          <a:endParaRPr lang="en-US"/>
        </a:p>
      </dgm:t>
    </dgm:pt>
    <dgm:pt modelId="{F48881F3-6C80-48E9-966B-490624892AA1}" type="sibTrans" cxnId="{FD43012A-2473-4E92-91A7-05B4388A28AC}">
      <dgm:prSet/>
      <dgm:spPr/>
      <dgm:t>
        <a:bodyPr/>
        <a:lstStyle/>
        <a:p>
          <a:endParaRPr lang="en-US"/>
        </a:p>
      </dgm:t>
    </dgm:pt>
    <dgm:pt modelId="{EE5B16E7-9920-4EE7-92BF-7B068D6E381D}">
      <dgm:prSet/>
      <dgm:spPr/>
      <dgm:t>
        <a:bodyPr/>
        <a:lstStyle/>
        <a:p>
          <a:r>
            <a:rPr lang="pt-BR"/>
            <a:t>A kiutazás és beutazás joga</a:t>
          </a:r>
          <a:r>
            <a:rPr lang="hu-HU"/>
            <a:t>;</a:t>
          </a:r>
          <a:endParaRPr lang="en-US"/>
        </a:p>
      </dgm:t>
    </dgm:pt>
    <dgm:pt modelId="{B24246F2-7381-40F3-A3E9-D92AF7DC754D}" type="parTrans" cxnId="{4F4BB4FB-6D6B-421F-A90C-F4BAC816D2C8}">
      <dgm:prSet/>
      <dgm:spPr/>
      <dgm:t>
        <a:bodyPr/>
        <a:lstStyle/>
        <a:p>
          <a:endParaRPr lang="en-US"/>
        </a:p>
      </dgm:t>
    </dgm:pt>
    <dgm:pt modelId="{F5A7E558-05D2-4ABB-B31A-13493603DAD0}" type="sibTrans" cxnId="{4F4BB4FB-6D6B-421F-A90C-F4BAC816D2C8}">
      <dgm:prSet/>
      <dgm:spPr/>
      <dgm:t>
        <a:bodyPr/>
        <a:lstStyle/>
        <a:p>
          <a:endParaRPr lang="en-US"/>
        </a:p>
      </dgm:t>
    </dgm:pt>
    <dgm:pt modelId="{FE0D25E5-319D-4DC0-8338-940654F4B217}">
      <dgm:prSet/>
      <dgm:spPr/>
      <dgm:t>
        <a:bodyPr/>
        <a:lstStyle/>
        <a:p>
          <a:r>
            <a:rPr lang="hu-HU"/>
            <a:t>A tartózkodás joga (3 hónapig feltétel nélkül, 3 hónapon túl feltételekkel);</a:t>
          </a:r>
          <a:endParaRPr lang="en-US"/>
        </a:p>
      </dgm:t>
    </dgm:pt>
    <dgm:pt modelId="{1A5D2DFD-1D72-4368-917E-5F332428AA2A}" type="parTrans" cxnId="{D7E86EAB-4CAA-4C02-B515-F59A913C12D4}">
      <dgm:prSet/>
      <dgm:spPr/>
      <dgm:t>
        <a:bodyPr/>
        <a:lstStyle/>
        <a:p>
          <a:endParaRPr lang="en-US"/>
        </a:p>
      </dgm:t>
    </dgm:pt>
    <dgm:pt modelId="{52ABB1D0-E68C-4433-BADB-C2EACECF0D87}" type="sibTrans" cxnId="{D7E86EAB-4CAA-4C02-B515-F59A913C12D4}">
      <dgm:prSet/>
      <dgm:spPr/>
      <dgm:t>
        <a:bodyPr/>
        <a:lstStyle/>
        <a:p>
          <a:endParaRPr lang="en-US"/>
        </a:p>
      </dgm:t>
    </dgm:pt>
    <dgm:pt modelId="{1957EEFA-BCAB-4546-97D6-4E6294BA3D31}">
      <dgm:prSet/>
      <dgm:spPr/>
      <dgm:t>
        <a:bodyPr/>
        <a:lstStyle/>
        <a:p>
          <a:r>
            <a:rPr lang="hu-HU"/>
            <a:t>A huzamos tartózkodás joga (jogszerű 5 éves tartózkodást követően).</a:t>
          </a:r>
          <a:endParaRPr lang="en-US"/>
        </a:p>
      </dgm:t>
    </dgm:pt>
    <dgm:pt modelId="{B2A785ED-75AD-4D2A-BB11-2423097D67DE}" type="parTrans" cxnId="{0014B2F6-DE6D-4687-A557-130A3AA45CCF}">
      <dgm:prSet/>
      <dgm:spPr/>
      <dgm:t>
        <a:bodyPr/>
        <a:lstStyle/>
        <a:p>
          <a:endParaRPr lang="en-US"/>
        </a:p>
      </dgm:t>
    </dgm:pt>
    <dgm:pt modelId="{76C1F6DF-6ED3-4B48-A129-B7AD4681D990}" type="sibTrans" cxnId="{0014B2F6-DE6D-4687-A557-130A3AA45CCF}">
      <dgm:prSet/>
      <dgm:spPr/>
      <dgm:t>
        <a:bodyPr/>
        <a:lstStyle/>
        <a:p>
          <a:endParaRPr lang="en-US"/>
        </a:p>
      </dgm:t>
    </dgm:pt>
    <dgm:pt modelId="{DCA48CF5-D6AA-41B5-BF37-264E3E2B5F86}">
      <dgm:prSet/>
      <dgm:spPr/>
      <dgm:t>
        <a:bodyPr/>
        <a:lstStyle/>
        <a:p>
          <a:r>
            <a:rPr lang="hu-HU" b="1"/>
            <a:t>Korlátok:</a:t>
          </a:r>
          <a:endParaRPr lang="en-US"/>
        </a:p>
      </dgm:t>
    </dgm:pt>
    <dgm:pt modelId="{E5734588-FD1E-4BBC-BB88-BE1EB2CF6695}" type="parTrans" cxnId="{2C1858A6-DC25-47B9-AA1D-4F2827788536}">
      <dgm:prSet/>
      <dgm:spPr/>
      <dgm:t>
        <a:bodyPr/>
        <a:lstStyle/>
        <a:p>
          <a:endParaRPr lang="en-US"/>
        </a:p>
      </dgm:t>
    </dgm:pt>
    <dgm:pt modelId="{77E55727-7731-43E7-A26E-CF762B561B5C}" type="sibTrans" cxnId="{2C1858A6-DC25-47B9-AA1D-4F2827788536}">
      <dgm:prSet/>
      <dgm:spPr/>
      <dgm:t>
        <a:bodyPr/>
        <a:lstStyle/>
        <a:p>
          <a:endParaRPr lang="en-US"/>
        </a:p>
      </dgm:t>
    </dgm:pt>
    <dgm:pt modelId="{CF2DF57D-AACF-402D-9596-0EE86C6A6279}">
      <dgm:prSet/>
      <dgm:spPr/>
      <dgm:t>
        <a:bodyPr/>
        <a:lstStyle/>
        <a:p>
          <a:r>
            <a:rPr lang="hu-HU"/>
            <a:t>közrendi, közbiztonsági vagy közegészségügyi okokból korlátozható. </a:t>
          </a:r>
          <a:endParaRPr lang="en-US"/>
        </a:p>
      </dgm:t>
    </dgm:pt>
    <dgm:pt modelId="{335D9885-A642-47F2-BB80-859CD8C63C69}" type="parTrans" cxnId="{FA3E33DD-FAB1-474F-97A9-920597F7312D}">
      <dgm:prSet/>
      <dgm:spPr/>
      <dgm:t>
        <a:bodyPr/>
        <a:lstStyle/>
        <a:p>
          <a:endParaRPr lang="en-US"/>
        </a:p>
      </dgm:t>
    </dgm:pt>
    <dgm:pt modelId="{85BBB55C-BF3E-43AF-A9AD-E475C1ECF511}" type="sibTrans" cxnId="{FA3E33DD-FAB1-474F-97A9-920597F7312D}">
      <dgm:prSet/>
      <dgm:spPr/>
      <dgm:t>
        <a:bodyPr/>
        <a:lstStyle/>
        <a:p>
          <a:endParaRPr lang="en-US"/>
        </a:p>
      </dgm:t>
    </dgm:pt>
    <dgm:pt modelId="{FB773913-D88D-7940-ACE6-255712372160}" type="pres">
      <dgm:prSet presAssocID="{4DFD2339-777E-4F69-B01A-F84E140CF7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DB5AEC9-29B0-6448-9D81-358C6D9D1CC6}" type="pres">
      <dgm:prSet presAssocID="{E401AFC0-059A-481C-815C-436521CA16A7}" presName="parentLin" presStyleCnt="0"/>
      <dgm:spPr/>
    </dgm:pt>
    <dgm:pt modelId="{E213F91C-3F47-994B-A734-A7136D03B7A1}" type="pres">
      <dgm:prSet presAssocID="{E401AFC0-059A-481C-815C-436521CA16A7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1DEFCD0D-3991-0E47-A4C8-765FD6718D55}" type="pres">
      <dgm:prSet presAssocID="{E401AFC0-059A-481C-815C-436521CA16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9B8AA4-993B-044D-A726-BBFC3D319D62}" type="pres">
      <dgm:prSet presAssocID="{E401AFC0-059A-481C-815C-436521CA16A7}" presName="negativeSpace" presStyleCnt="0"/>
      <dgm:spPr/>
    </dgm:pt>
    <dgm:pt modelId="{69377715-7E61-8A48-8FAC-0670E69FC894}" type="pres">
      <dgm:prSet presAssocID="{E401AFC0-059A-481C-815C-436521CA16A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FAE42F-2B9D-C341-AD89-6DF7DCB6244B}" type="pres">
      <dgm:prSet presAssocID="{F48881F3-6C80-48E9-966B-490624892AA1}" presName="spaceBetweenRectangles" presStyleCnt="0"/>
      <dgm:spPr/>
    </dgm:pt>
    <dgm:pt modelId="{DCED0469-0E91-E04A-BF9F-C72E710F8ECF}" type="pres">
      <dgm:prSet presAssocID="{DCA48CF5-D6AA-41B5-BF37-264E3E2B5F86}" presName="parentLin" presStyleCnt="0"/>
      <dgm:spPr/>
    </dgm:pt>
    <dgm:pt modelId="{E74E17E6-9D63-234A-845E-269ADE1F93F5}" type="pres">
      <dgm:prSet presAssocID="{DCA48CF5-D6AA-41B5-BF37-264E3E2B5F86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AE22DDC6-CB58-314D-9E55-BF996C3A23F7}" type="pres">
      <dgm:prSet presAssocID="{DCA48CF5-D6AA-41B5-BF37-264E3E2B5F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829D1D-637D-FF4E-BCCD-CD4AD44EFFDA}" type="pres">
      <dgm:prSet presAssocID="{DCA48CF5-D6AA-41B5-BF37-264E3E2B5F86}" presName="negativeSpace" presStyleCnt="0"/>
      <dgm:spPr/>
    </dgm:pt>
    <dgm:pt modelId="{1CFF6A95-5CB0-8B4E-9035-C52D10D3836C}" type="pres">
      <dgm:prSet presAssocID="{DCA48CF5-D6AA-41B5-BF37-264E3E2B5F8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A3E33DD-FAB1-474F-97A9-920597F7312D}" srcId="{DCA48CF5-D6AA-41B5-BF37-264E3E2B5F86}" destId="{CF2DF57D-AACF-402D-9596-0EE86C6A6279}" srcOrd="0" destOrd="0" parTransId="{335D9885-A642-47F2-BB80-859CD8C63C69}" sibTransId="{85BBB55C-BF3E-43AF-A9AD-E475C1ECF511}"/>
    <dgm:cxn modelId="{73290BC4-D4F5-F243-BFA7-EFBF70788EB8}" type="presOf" srcId="{E401AFC0-059A-481C-815C-436521CA16A7}" destId="{1DEFCD0D-3991-0E47-A4C8-765FD6718D55}" srcOrd="1" destOrd="0" presId="urn:microsoft.com/office/officeart/2005/8/layout/list1"/>
    <dgm:cxn modelId="{61DC25BE-22F9-A645-990F-74AD85585AD6}" type="presOf" srcId="{1957EEFA-BCAB-4546-97D6-4E6294BA3D31}" destId="{69377715-7E61-8A48-8FAC-0670E69FC894}" srcOrd="0" destOrd="2" presId="urn:microsoft.com/office/officeart/2005/8/layout/list1"/>
    <dgm:cxn modelId="{633CC9EA-D6AF-4743-9173-250A8C7F3CBD}" type="presOf" srcId="{FE0D25E5-319D-4DC0-8338-940654F4B217}" destId="{69377715-7E61-8A48-8FAC-0670E69FC894}" srcOrd="0" destOrd="1" presId="urn:microsoft.com/office/officeart/2005/8/layout/list1"/>
    <dgm:cxn modelId="{7B003B18-4E55-D94F-886D-F7E5711D8B41}" type="presOf" srcId="{DCA48CF5-D6AA-41B5-BF37-264E3E2B5F86}" destId="{AE22DDC6-CB58-314D-9E55-BF996C3A23F7}" srcOrd="1" destOrd="0" presId="urn:microsoft.com/office/officeart/2005/8/layout/list1"/>
    <dgm:cxn modelId="{FD43012A-2473-4E92-91A7-05B4388A28AC}" srcId="{4DFD2339-777E-4F69-B01A-F84E140CF724}" destId="{E401AFC0-059A-481C-815C-436521CA16A7}" srcOrd="0" destOrd="0" parTransId="{EDAF0071-D2EF-4844-80B2-8F47A7429360}" sibTransId="{F48881F3-6C80-48E9-966B-490624892AA1}"/>
    <dgm:cxn modelId="{4F4BB4FB-6D6B-421F-A90C-F4BAC816D2C8}" srcId="{E401AFC0-059A-481C-815C-436521CA16A7}" destId="{EE5B16E7-9920-4EE7-92BF-7B068D6E381D}" srcOrd="0" destOrd="0" parTransId="{B24246F2-7381-40F3-A3E9-D92AF7DC754D}" sibTransId="{F5A7E558-05D2-4ABB-B31A-13493603DAD0}"/>
    <dgm:cxn modelId="{5379FD3F-90F1-AA4B-86C5-6B19BA146134}" type="presOf" srcId="{EE5B16E7-9920-4EE7-92BF-7B068D6E381D}" destId="{69377715-7E61-8A48-8FAC-0670E69FC894}" srcOrd="0" destOrd="0" presId="urn:microsoft.com/office/officeart/2005/8/layout/list1"/>
    <dgm:cxn modelId="{84F9513F-9FBF-7B4A-A54D-6F10510CED64}" type="presOf" srcId="{E401AFC0-059A-481C-815C-436521CA16A7}" destId="{E213F91C-3F47-994B-A734-A7136D03B7A1}" srcOrd="0" destOrd="0" presId="urn:microsoft.com/office/officeart/2005/8/layout/list1"/>
    <dgm:cxn modelId="{0014B2F6-DE6D-4687-A557-130A3AA45CCF}" srcId="{E401AFC0-059A-481C-815C-436521CA16A7}" destId="{1957EEFA-BCAB-4546-97D6-4E6294BA3D31}" srcOrd="2" destOrd="0" parTransId="{B2A785ED-75AD-4D2A-BB11-2423097D67DE}" sibTransId="{76C1F6DF-6ED3-4B48-A129-B7AD4681D990}"/>
    <dgm:cxn modelId="{79628390-2CAE-174C-A7F1-366E39DDBE99}" type="presOf" srcId="{DCA48CF5-D6AA-41B5-BF37-264E3E2B5F86}" destId="{E74E17E6-9D63-234A-845E-269ADE1F93F5}" srcOrd="0" destOrd="0" presId="urn:microsoft.com/office/officeart/2005/8/layout/list1"/>
    <dgm:cxn modelId="{2C1858A6-DC25-47B9-AA1D-4F2827788536}" srcId="{4DFD2339-777E-4F69-B01A-F84E140CF724}" destId="{DCA48CF5-D6AA-41B5-BF37-264E3E2B5F86}" srcOrd="1" destOrd="0" parTransId="{E5734588-FD1E-4BBC-BB88-BE1EB2CF6695}" sibTransId="{77E55727-7731-43E7-A26E-CF762B561B5C}"/>
    <dgm:cxn modelId="{AD9B99FE-ED04-7543-B9A8-7F56824005BB}" type="presOf" srcId="{4DFD2339-777E-4F69-B01A-F84E140CF724}" destId="{FB773913-D88D-7940-ACE6-255712372160}" srcOrd="0" destOrd="0" presId="urn:microsoft.com/office/officeart/2005/8/layout/list1"/>
    <dgm:cxn modelId="{A109A9EB-C581-A147-A412-98DA16D8C1DD}" type="presOf" srcId="{CF2DF57D-AACF-402D-9596-0EE86C6A6279}" destId="{1CFF6A95-5CB0-8B4E-9035-C52D10D3836C}" srcOrd="0" destOrd="0" presId="urn:microsoft.com/office/officeart/2005/8/layout/list1"/>
    <dgm:cxn modelId="{D7E86EAB-4CAA-4C02-B515-F59A913C12D4}" srcId="{E401AFC0-059A-481C-815C-436521CA16A7}" destId="{FE0D25E5-319D-4DC0-8338-940654F4B217}" srcOrd="1" destOrd="0" parTransId="{1A5D2DFD-1D72-4368-917E-5F332428AA2A}" sibTransId="{52ABB1D0-E68C-4433-BADB-C2EACECF0D87}"/>
    <dgm:cxn modelId="{FEAB0215-65C0-3E48-A6B7-6E3CEB141735}" type="presParOf" srcId="{FB773913-D88D-7940-ACE6-255712372160}" destId="{6DB5AEC9-29B0-6448-9D81-358C6D9D1CC6}" srcOrd="0" destOrd="0" presId="urn:microsoft.com/office/officeart/2005/8/layout/list1"/>
    <dgm:cxn modelId="{1E215C1B-8E8F-D54F-8349-003DC3CAECAE}" type="presParOf" srcId="{6DB5AEC9-29B0-6448-9D81-358C6D9D1CC6}" destId="{E213F91C-3F47-994B-A734-A7136D03B7A1}" srcOrd="0" destOrd="0" presId="urn:microsoft.com/office/officeart/2005/8/layout/list1"/>
    <dgm:cxn modelId="{AA822412-2A78-1C41-AD43-697997007EE8}" type="presParOf" srcId="{6DB5AEC9-29B0-6448-9D81-358C6D9D1CC6}" destId="{1DEFCD0D-3991-0E47-A4C8-765FD6718D55}" srcOrd="1" destOrd="0" presId="urn:microsoft.com/office/officeart/2005/8/layout/list1"/>
    <dgm:cxn modelId="{668E46D8-B410-B944-B772-C585851D862C}" type="presParOf" srcId="{FB773913-D88D-7940-ACE6-255712372160}" destId="{AB9B8AA4-993B-044D-A726-BBFC3D319D62}" srcOrd="1" destOrd="0" presId="urn:microsoft.com/office/officeart/2005/8/layout/list1"/>
    <dgm:cxn modelId="{9E4439E9-AFA9-274F-A6EE-6F9AFBF988B6}" type="presParOf" srcId="{FB773913-D88D-7940-ACE6-255712372160}" destId="{69377715-7E61-8A48-8FAC-0670E69FC894}" srcOrd="2" destOrd="0" presId="urn:microsoft.com/office/officeart/2005/8/layout/list1"/>
    <dgm:cxn modelId="{DAA8E184-FA25-CD49-8CF2-19B78A6DDD4E}" type="presParOf" srcId="{FB773913-D88D-7940-ACE6-255712372160}" destId="{BCFAE42F-2B9D-C341-AD89-6DF7DCB6244B}" srcOrd="3" destOrd="0" presId="urn:microsoft.com/office/officeart/2005/8/layout/list1"/>
    <dgm:cxn modelId="{06A9AA3D-2678-9D47-93A7-5DBB662B019A}" type="presParOf" srcId="{FB773913-D88D-7940-ACE6-255712372160}" destId="{DCED0469-0E91-E04A-BF9F-C72E710F8ECF}" srcOrd="4" destOrd="0" presId="urn:microsoft.com/office/officeart/2005/8/layout/list1"/>
    <dgm:cxn modelId="{0AE8C9D7-774A-5444-AB20-A27952B25D79}" type="presParOf" srcId="{DCED0469-0E91-E04A-BF9F-C72E710F8ECF}" destId="{E74E17E6-9D63-234A-845E-269ADE1F93F5}" srcOrd="0" destOrd="0" presId="urn:microsoft.com/office/officeart/2005/8/layout/list1"/>
    <dgm:cxn modelId="{F887E8A0-6A18-384D-A7FF-A62DDF66534F}" type="presParOf" srcId="{DCED0469-0E91-E04A-BF9F-C72E710F8ECF}" destId="{AE22DDC6-CB58-314D-9E55-BF996C3A23F7}" srcOrd="1" destOrd="0" presId="urn:microsoft.com/office/officeart/2005/8/layout/list1"/>
    <dgm:cxn modelId="{CD00FB11-E3BF-7144-BBBA-E71F5C7DAA2E}" type="presParOf" srcId="{FB773913-D88D-7940-ACE6-255712372160}" destId="{59829D1D-637D-FF4E-BCCD-CD4AD44EFFDA}" srcOrd="5" destOrd="0" presId="urn:microsoft.com/office/officeart/2005/8/layout/list1"/>
    <dgm:cxn modelId="{F50B015E-098F-6B41-8AC0-5070C0023FF0}" type="presParOf" srcId="{FB773913-D88D-7940-ACE6-255712372160}" destId="{1CFF6A95-5CB0-8B4E-9035-C52D10D383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35BC5-02BB-4B36-9355-DDF3FEACF3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430FA5-4124-44C1-98E3-30A12FBBB182}">
      <dgm:prSet/>
      <dgm:spPr/>
      <dgm:t>
        <a:bodyPr/>
        <a:lstStyle/>
        <a:p>
          <a:r>
            <a:rPr lang="hu-HU"/>
            <a:t>Az </a:t>
          </a:r>
          <a:r>
            <a:rPr lang="hu-HU" b="1"/>
            <a:t>Európai Gazdasági Közösséget létrehozó szerződés</a:t>
          </a:r>
          <a:r>
            <a:rPr lang="hu-HU"/>
            <a:t>, 1957: a hatok közötti </a:t>
          </a:r>
          <a:r>
            <a:rPr lang="hu-HU" b="1" u="sng"/>
            <a:t>közös piac </a:t>
          </a:r>
          <a:r>
            <a:rPr lang="hu-HU"/>
            <a:t>létrehozása;</a:t>
          </a:r>
          <a:endParaRPr lang="en-US"/>
        </a:p>
      </dgm:t>
    </dgm:pt>
    <dgm:pt modelId="{BBE22B29-CD14-4F08-A497-40808AC7F666}" type="parTrans" cxnId="{64AEF625-4DBB-4D4B-964A-057397A8447B}">
      <dgm:prSet/>
      <dgm:spPr/>
      <dgm:t>
        <a:bodyPr/>
        <a:lstStyle/>
        <a:p>
          <a:endParaRPr lang="en-US"/>
        </a:p>
      </dgm:t>
    </dgm:pt>
    <dgm:pt modelId="{CBAA14B6-C799-43F2-A440-A558D60509F7}" type="sibTrans" cxnId="{64AEF625-4DBB-4D4B-964A-057397A8447B}">
      <dgm:prSet/>
      <dgm:spPr/>
      <dgm:t>
        <a:bodyPr/>
        <a:lstStyle/>
        <a:p>
          <a:endParaRPr lang="en-US"/>
        </a:p>
      </dgm:t>
    </dgm:pt>
    <dgm:pt modelId="{BF5AC1F5-C62B-40CC-90F8-79929AAAC0B8}">
      <dgm:prSet/>
      <dgm:spPr/>
      <dgm:t>
        <a:bodyPr/>
        <a:lstStyle/>
        <a:p>
          <a:r>
            <a:rPr lang="hu-HU"/>
            <a:t>1968-re: </a:t>
          </a:r>
          <a:r>
            <a:rPr lang="hu-HU" b="1" u="sng"/>
            <a:t>vámunió</a:t>
          </a:r>
          <a:r>
            <a:rPr lang="hu-HU"/>
            <a:t> megvalósulása;</a:t>
          </a:r>
          <a:endParaRPr lang="en-US"/>
        </a:p>
      </dgm:t>
    </dgm:pt>
    <dgm:pt modelId="{3AE4FCAF-6178-4A9F-AAE9-F36C8AEE51EC}" type="parTrans" cxnId="{AE9AF41D-CDF4-4F94-9B8E-131692A4AD2F}">
      <dgm:prSet/>
      <dgm:spPr/>
      <dgm:t>
        <a:bodyPr/>
        <a:lstStyle/>
        <a:p>
          <a:endParaRPr lang="en-US"/>
        </a:p>
      </dgm:t>
    </dgm:pt>
    <dgm:pt modelId="{200A54A4-F4B5-485E-9445-C9F2EFEA55D5}" type="sibTrans" cxnId="{AE9AF41D-CDF4-4F94-9B8E-131692A4AD2F}">
      <dgm:prSet/>
      <dgm:spPr/>
      <dgm:t>
        <a:bodyPr/>
        <a:lstStyle/>
        <a:p>
          <a:endParaRPr lang="en-US"/>
        </a:p>
      </dgm:t>
    </dgm:pt>
    <dgm:pt modelId="{93724BA6-685B-4FB5-8D85-1DD1A9A4D3F7}">
      <dgm:prSet/>
      <dgm:spPr/>
      <dgm:t>
        <a:bodyPr/>
        <a:lstStyle/>
        <a:p>
          <a:r>
            <a:rPr lang="hu-HU" b="1" dirty="0"/>
            <a:t>Egységes Európai Okmány</a:t>
          </a:r>
          <a:r>
            <a:rPr lang="hu-HU" dirty="0"/>
            <a:t>, 1986: megalkotta és bevezette a „</a:t>
          </a:r>
          <a:r>
            <a:rPr lang="hu-HU" b="1" u="sng" dirty="0"/>
            <a:t>belső piac</a:t>
          </a:r>
          <a:r>
            <a:rPr lang="hu-HU" dirty="0"/>
            <a:t>” fogalmát + jogharmonizációs intézkedések jogi alapját bevezette </a:t>
          </a:r>
          <a:endParaRPr lang="en-US" dirty="0"/>
        </a:p>
      </dgm:t>
    </dgm:pt>
    <dgm:pt modelId="{6C9D9DD7-2C26-4AD5-975A-18C23BA0E064}" type="parTrans" cxnId="{F8AB3ACE-09BD-48B5-8F99-AF6BCED0A624}">
      <dgm:prSet/>
      <dgm:spPr/>
      <dgm:t>
        <a:bodyPr/>
        <a:lstStyle/>
        <a:p>
          <a:endParaRPr lang="en-US"/>
        </a:p>
      </dgm:t>
    </dgm:pt>
    <dgm:pt modelId="{DF2AC1FF-84D0-4BD5-BD3A-CFEED4FE0B48}" type="sibTrans" cxnId="{F8AB3ACE-09BD-48B5-8F99-AF6BCED0A624}">
      <dgm:prSet/>
      <dgm:spPr/>
      <dgm:t>
        <a:bodyPr/>
        <a:lstStyle/>
        <a:p>
          <a:endParaRPr lang="en-US"/>
        </a:p>
      </dgm:t>
    </dgm:pt>
    <dgm:pt modelId="{BEA57169-4A5B-4F79-89B5-165405F4F36B}">
      <dgm:prSet/>
      <dgm:spPr/>
      <dgm:t>
        <a:bodyPr/>
        <a:lstStyle/>
        <a:p>
          <a:endParaRPr lang="en-US" dirty="0"/>
        </a:p>
      </dgm:t>
    </dgm:pt>
    <dgm:pt modelId="{259189A7-37B8-4227-AB31-ABC9EAC9EC3D}" type="parTrans" cxnId="{B03D5211-C77D-4168-A055-AD2BA973753B}">
      <dgm:prSet/>
      <dgm:spPr/>
      <dgm:t>
        <a:bodyPr/>
        <a:lstStyle/>
        <a:p>
          <a:endParaRPr lang="en-US"/>
        </a:p>
      </dgm:t>
    </dgm:pt>
    <dgm:pt modelId="{FC78D3C3-A898-4D50-BC09-C5ABE8ED6ACB}" type="sibTrans" cxnId="{B03D5211-C77D-4168-A055-AD2BA973753B}">
      <dgm:prSet/>
      <dgm:spPr/>
      <dgm:t>
        <a:bodyPr/>
        <a:lstStyle/>
        <a:p>
          <a:endParaRPr lang="en-US"/>
        </a:p>
      </dgm:t>
    </dgm:pt>
    <dgm:pt modelId="{1C5B11A0-ADDD-470D-8BD3-308CE056E4ED}">
      <dgm:prSet/>
      <dgm:spPr/>
      <dgm:t>
        <a:bodyPr/>
        <a:lstStyle/>
        <a:p>
          <a:r>
            <a:rPr lang="hu-HU" dirty="0"/>
            <a:t>1992-re</a:t>
          </a:r>
          <a:r>
            <a:rPr lang="hu-HU" b="1" dirty="0"/>
            <a:t> </a:t>
          </a:r>
          <a:r>
            <a:rPr lang="hu-HU" dirty="0"/>
            <a:t>megvalósul az </a:t>
          </a:r>
          <a:r>
            <a:rPr lang="hu-HU" b="1" u="sng" dirty="0"/>
            <a:t>egységes, belső piac</a:t>
          </a:r>
          <a:r>
            <a:rPr lang="hu-HU" u="sng" dirty="0"/>
            <a:t>;</a:t>
          </a:r>
          <a:endParaRPr lang="en-US" dirty="0"/>
        </a:p>
      </dgm:t>
    </dgm:pt>
    <dgm:pt modelId="{7FEFAACA-408D-48E9-BAD6-E342DB6173FA}" type="parTrans" cxnId="{366FB63D-3688-42EE-ACFC-BEF83F4E9C0C}">
      <dgm:prSet/>
      <dgm:spPr/>
      <dgm:t>
        <a:bodyPr/>
        <a:lstStyle/>
        <a:p>
          <a:endParaRPr lang="en-US"/>
        </a:p>
      </dgm:t>
    </dgm:pt>
    <dgm:pt modelId="{F9C11837-CDF4-46EA-93D0-1ABF4D0B5666}" type="sibTrans" cxnId="{366FB63D-3688-42EE-ACFC-BEF83F4E9C0C}">
      <dgm:prSet/>
      <dgm:spPr/>
      <dgm:t>
        <a:bodyPr/>
        <a:lstStyle/>
        <a:p>
          <a:endParaRPr lang="en-US"/>
        </a:p>
      </dgm:t>
    </dgm:pt>
    <dgm:pt modelId="{3EC50ADA-979C-504F-B0F0-2F7196A38B07}" type="pres">
      <dgm:prSet presAssocID="{69E35BC5-02BB-4B36-9355-DDF3FEACF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2C2A7B8-F19F-8845-8BD5-51ECAE760161}" type="pres">
      <dgm:prSet presAssocID="{39430FA5-4124-44C1-98E3-30A12FBBB18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3D5079-2A51-0340-809D-A52620880C69}" type="pres">
      <dgm:prSet presAssocID="{CBAA14B6-C799-43F2-A440-A558D60509F7}" presName="spacer" presStyleCnt="0"/>
      <dgm:spPr/>
    </dgm:pt>
    <dgm:pt modelId="{055F7DA4-B893-744A-85CA-1A7D54BEE203}" type="pres">
      <dgm:prSet presAssocID="{BF5AC1F5-C62B-40CC-90F8-79929AAAC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48354E6-9BC9-E34B-A0AA-134D20696E29}" type="pres">
      <dgm:prSet presAssocID="{200A54A4-F4B5-485E-9445-C9F2EFEA55D5}" presName="spacer" presStyleCnt="0"/>
      <dgm:spPr/>
    </dgm:pt>
    <dgm:pt modelId="{FA091DC5-505E-0143-BBEB-282E40CA0F87}" type="pres">
      <dgm:prSet presAssocID="{93724BA6-685B-4FB5-8D85-1DD1A9A4D3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AA2FFB-8452-E143-8454-13726CD69B27}" type="pres">
      <dgm:prSet presAssocID="{93724BA6-685B-4FB5-8D85-1DD1A9A4D3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FD2885-76F5-E04D-8459-5BFE774FA417}" type="pres">
      <dgm:prSet presAssocID="{1C5B11A0-ADDD-470D-8BD3-308CE056E4ED}" presName="parentText" presStyleLbl="node1" presStyleIdx="3" presStyleCnt="4" custLinFactNeighborX="-2" custLinFactNeighborY="-8753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4AEF625-4DBB-4D4B-964A-057397A8447B}" srcId="{69E35BC5-02BB-4B36-9355-DDF3FEACF3B9}" destId="{39430FA5-4124-44C1-98E3-30A12FBBB182}" srcOrd="0" destOrd="0" parTransId="{BBE22B29-CD14-4F08-A497-40808AC7F666}" sibTransId="{CBAA14B6-C799-43F2-A440-A558D60509F7}"/>
    <dgm:cxn modelId="{366FB63D-3688-42EE-ACFC-BEF83F4E9C0C}" srcId="{69E35BC5-02BB-4B36-9355-DDF3FEACF3B9}" destId="{1C5B11A0-ADDD-470D-8BD3-308CE056E4ED}" srcOrd="3" destOrd="0" parTransId="{7FEFAACA-408D-48E9-BAD6-E342DB6173FA}" sibTransId="{F9C11837-CDF4-46EA-93D0-1ABF4D0B5666}"/>
    <dgm:cxn modelId="{8FAA4444-AF59-4A47-9E1A-B7B1A0CDF40C}" type="presOf" srcId="{93724BA6-685B-4FB5-8D85-1DD1A9A4D3F7}" destId="{FA091DC5-505E-0143-BBEB-282E40CA0F87}" srcOrd="0" destOrd="0" presId="urn:microsoft.com/office/officeart/2005/8/layout/vList2"/>
    <dgm:cxn modelId="{73A428B7-38BA-6640-9BDC-F31428E72876}" type="presOf" srcId="{BF5AC1F5-C62B-40CC-90F8-79929AAAC0B8}" destId="{055F7DA4-B893-744A-85CA-1A7D54BEE203}" srcOrd="0" destOrd="0" presId="urn:microsoft.com/office/officeart/2005/8/layout/vList2"/>
    <dgm:cxn modelId="{F0B5E475-1CD4-4B43-8792-392669D5CE0D}" type="presOf" srcId="{BEA57169-4A5B-4F79-89B5-165405F4F36B}" destId="{F8AA2FFB-8452-E143-8454-13726CD69B27}" srcOrd="0" destOrd="0" presId="urn:microsoft.com/office/officeart/2005/8/layout/vList2"/>
    <dgm:cxn modelId="{6CC5DABA-6EB7-CC42-8E19-4C9323B7905B}" type="presOf" srcId="{1C5B11A0-ADDD-470D-8BD3-308CE056E4ED}" destId="{27FD2885-76F5-E04D-8459-5BFE774FA417}" srcOrd="0" destOrd="0" presId="urn:microsoft.com/office/officeart/2005/8/layout/vList2"/>
    <dgm:cxn modelId="{F8AB3ACE-09BD-48B5-8F99-AF6BCED0A624}" srcId="{69E35BC5-02BB-4B36-9355-DDF3FEACF3B9}" destId="{93724BA6-685B-4FB5-8D85-1DD1A9A4D3F7}" srcOrd="2" destOrd="0" parTransId="{6C9D9DD7-2C26-4AD5-975A-18C23BA0E064}" sibTransId="{DF2AC1FF-84D0-4BD5-BD3A-CFEED4FE0B48}"/>
    <dgm:cxn modelId="{AE9AF41D-CDF4-4F94-9B8E-131692A4AD2F}" srcId="{69E35BC5-02BB-4B36-9355-DDF3FEACF3B9}" destId="{BF5AC1F5-C62B-40CC-90F8-79929AAAC0B8}" srcOrd="1" destOrd="0" parTransId="{3AE4FCAF-6178-4A9F-AAE9-F36C8AEE51EC}" sibTransId="{200A54A4-F4B5-485E-9445-C9F2EFEA55D5}"/>
    <dgm:cxn modelId="{695B79BA-9554-B94A-A179-C82546610A5C}" type="presOf" srcId="{69E35BC5-02BB-4B36-9355-DDF3FEACF3B9}" destId="{3EC50ADA-979C-504F-B0F0-2F7196A38B07}" srcOrd="0" destOrd="0" presId="urn:microsoft.com/office/officeart/2005/8/layout/vList2"/>
    <dgm:cxn modelId="{A5ABAF4D-2363-2B49-8691-095FD8FAFD71}" type="presOf" srcId="{39430FA5-4124-44C1-98E3-30A12FBBB182}" destId="{92C2A7B8-F19F-8845-8BD5-51ECAE760161}" srcOrd="0" destOrd="0" presId="urn:microsoft.com/office/officeart/2005/8/layout/vList2"/>
    <dgm:cxn modelId="{B03D5211-C77D-4168-A055-AD2BA973753B}" srcId="{93724BA6-685B-4FB5-8D85-1DD1A9A4D3F7}" destId="{BEA57169-4A5B-4F79-89B5-165405F4F36B}" srcOrd="0" destOrd="0" parTransId="{259189A7-37B8-4227-AB31-ABC9EAC9EC3D}" sibTransId="{FC78D3C3-A898-4D50-BC09-C5ABE8ED6ACB}"/>
    <dgm:cxn modelId="{0ACB79CF-982F-804F-9D4D-57D36909D9D7}" type="presParOf" srcId="{3EC50ADA-979C-504F-B0F0-2F7196A38B07}" destId="{92C2A7B8-F19F-8845-8BD5-51ECAE760161}" srcOrd="0" destOrd="0" presId="urn:microsoft.com/office/officeart/2005/8/layout/vList2"/>
    <dgm:cxn modelId="{029C4CB5-159C-7146-BD81-0FA6C5AC7B7A}" type="presParOf" srcId="{3EC50ADA-979C-504F-B0F0-2F7196A38B07}" destId="{2E3D5079-2A51-0340-809D-A52620880C69}" srcOrd="1" destOrd="0" presId="urn:microsoft.com/office/officeart/2005/8/layout/vList2"/>
    <dgm:cxn modelId="{8D6A9026-9D86-0949-979A-DE4F40E57E42}" type="presParOf" srcId="{3EC50ADA-979C-504F-B0F0-2F7196A38B07}" destId="{055F7DA4-B893-744A-85CA-1A7D54BEE203}" srcOrd="2" destOrd="0" presId="urn:microsoft.com/office/officeart/2005/8/layout/vList2"/>
    <dgm:cxn modelId="{0054080D-7ABE-3E4C-878D-24DA14064066}" type="presParOf" srcId="{3EC50ADA-979C-504F-B0F0-2F7196A38B07}" destId="{448354E6-9BC9-E34B-A0AA-134D20696E29}" srcOrd="3" destOrd="0" presId="urn:microsoft.com/office/officeart/2005/8/layout/vList2"/>
    <dgm:cxn modelId="{AE4BE236-110B-9E44-80D4-CD87C39F2213}" type="presParOf" srcId="{3EC50ADA-979C-504F-B0F0-2F7196A38B07}" destId="{FA091DC5-505E-0143-BBEB-282E40CA0F87}" srcOrd="4" destOrd="0" presId="urn:microsoft.com/office/officeart/2005/8/layout/vList2"/>
    <dgm:cxn modelId="{82C64CCC-CDDF-B343-A54F-E4D0FBB79F91}" type="presParOf" srcId="{3EC50ADA-979C-504F-B0F0-2F7196A38B07}" destId="{F8AA2FFB-8452-E143-8454-13726CD69B27}" srcOrd="5" destOrd="0" presId="urn:microsoft.com/office/officeart/2005/8/layout/vList2"/>
    <dgm:cxn modelId="{223B5999-69F5-1F40-B56E-B3AB6A23BE09}" type="presParOf" srcId="{3EC50ADA-979C-504F-B0F0-2F7196A38B07}" destId="{27FD2885-76F5-E04D-8459-5BFE774FA4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37716-68C6-4FFC-A2B6-6AF28528CB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97ADF4-3F68-4C17-8720-C03057AE160B}">
      <dgm:prSet/>
      <dgm:spPr/>
      <dgm:t>
        <a:bodyPr/>
        <a:lstStyle/>
        <a:p>
          <a:r>
            <a:rPr lang="hu-HU" b="1" dirty="0"/>
            <a:t>Maastrichti szerződés</a:t>
          </a:r>
          <a:r>
            <a:rPr lang="hu-HU" dirty="0"/>
            <a:t>, 1992: monetáris unió létrehozása mint cél megerősítése, EKB létrehozása;</a:t>
          </a:r>
          <a:endParaRPr lang="en-US" dirty="0"/>
        </a:p>
      </dgm:t>
    </dgm:pt>
    <dgm:pt modelId="{FEE3644A-98B8-4E3B-AE18-3532FEBA5FF2}" type="parTrans" cxnId="{0D76B3B5-5FED-4D83-A894-EB1FA3BB0609}">
      <dgm:prSet/>
      <dgm:spPr/>
      <dgm:t>
        <a:bodyPr/>
        <a:lstStyle/>
        <a:p>
          <a:endParaRPr lang="en-US"/>
        </a:p>
      </dgm:t>
    </dgm:pt>
    <dgm:pt modelId="{43622B36-4F9C-448B-836A-3589EA68BC70}" type="sibTrans" cxnId="{0D76B3B5-5FED-4D83-A894-EB1FA3BB0609}">
      <dgm:prSet/>
      <dgm:spPr/>
      <dgm:t>
        <a:bodyPr/>
        <a:lstStyle/>
        <a:p>
          <a:endParaRPr lang="en-US"/>
        </a:p>
      </dgm:t>
    </dgm:pt>
    <dgm:pt modelId="{8C1DCAB2-E7EF-4749-84F4-FD4CDEC10857}">
      <dgm:prSet/>
      <dgm:spPr/>
      <dgm:t>
        <a:bodyPr/>
        <a:lstStyle/>
        <a:p>
          <a:r>
            <a:rPr lang="hu-HU" b="1" u="sng" dirty="0"/>
            <a:t>Monetáris unió</a:t>
          </a:r>
          <a:r>
            <a:rPr lang="hu-HU" u="sng" dirty="0"/>
            <a:t> </a:t>
          </a:r>
          <a:r>
            <a:rPr lang="hu-HU" dirty="0"/>
            <a:t>kialakítása 3 szakaszban, </a:t>
          </a:r>
          <a:r>
            <a:rPr lang="hu-HU" b="1" dirty="0"/>
            <a:t>1999</a:t>
          </a:r>
          <a:r>
            <a:rPr lang="hu-HU" dirty="0"/>
            <a:t>-ben </a:t>
          </a:r>
          <a:r>
            <a:rPr lang="hu-HU" b="1" dirty="0"/>
            <a:t>euró bevezetése </a:t>
          </a:r>
          <a:r>
            <a:rPr lang="hu-HU" dirty="0"/>
            <a:t>párhuzamosan a nemzeti valutákkal, majd </a:t>
          </a:r>
          <a:r>
            <a:rPr lang="hu-HU" b="1" dirty="0"/>
            <a:t>2002</a:t>
          </a:r>
          <a:r>
            <a:rPr lang="hu-HU" dirty="0"/>
            <a:t>-től </a:t>
          </a:r>
          <a:r>
            <a:rPr lang="hu-HU" b="1" dirty="0"/>
            <a:t>kizárólagos használat</a:t>
          </a:r>
          <a:r>
            <a:rPr lang="hu-HU" dirty="0"/>
            <a:t> a résztvevő tagállamok részére. </a:t>
          </a:r>
          <a:endParaRPr lang="en-US" dirty="0"/>
        </a:p>
      </dgm:t>
    </dgm:pt>
    <dgm:pt modelId="{181EBDD1-5206-4283-BF99-B98C155A18A6}" type="parTrans" cxnId="{52D1C0CB-FD80-4EE0-88A1-91EF0621DD9D}">
      <dgm:prSet/>
      <dgm:spPr/>
      <dgm:t>
        <a:bodyPr/>
        <a:lstStyle/>
        <a:p>
          <a:endParaRPr lang="en-US"/>
        </a:p>
      </dgm:t>
    </dgm:pt>
    <dgm:pt modelId="{1779B181-266D-4662-96FE-ADD0634E4B16}" type="sibTrans" cxnId="{52D1C0CB-FD80-4EE0-88A1-91EF0621DD9D}">
      <dgm:prSet/>
      <dgm:spPr/>
      <dgm:t>
        <a:bodyPr/>
        <a:lstStyle/>
        <a:p>
          <a:endParaRPr lang="en-US"/>
        </a:p>
      </dgm:t>
    </dgm:pt>
    <dgm:pt modelId="{684A2124-8BDF-F342-9E36-057C4E2BC9A4}" type="pres">
      <dgm:prSet presAssocID="{91637716-68C6-4FFC-A2B6-6AF28528CB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F76D7E5-4F52-424C-B576-C94F8D2BFCEE}" type="pres">
      <dgm:prSet presAssocID="{D397ADF4-3F68-4C17-8720-C03057AE16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5923F0-52F2-A947-AD25-75B541FFBE31}" type="pres">
      <dgm:prSet presAssocID="{43622B36-4F9C-448B-836A-3589EA68BC70}" presName="spacer" presStyleCnt="0"/>
      <dgm:spPr/>
    </dgm:pt>
    <dgm:pt modelId="{D217B06E-9DF4-3F4E-A645-C04FDB37865F}" type="pres">
      <dgm:prSet presAssocID="{8C1DCAB2-E7EF-4749-84F4-FD4CDEC108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80024A6-97D5-AD4D-A690-A3AB3589D07A}" type="presOf" srcId="{91637716-68C6-4FFC-A2B6-6AF28528CBDA}" destId="{684A2124-8BDF-F342-9E36-057C4E2BC9A4}" srcOrd="0" destOrd="0" presId="urn:microsoft.com/office/officeart/2005/8/layout/vList2"/>
    <dgm:cxn modelId="{19F796DA-44EE-2C42-9726-A8F7E6446FA0}" type="presOf" srcId="{8C1DCAB2-E7EF-4749-84F4-FD4CDEC10857}" destId="{D217B06E-9DF4-3F4E-A645-C04FDB37865F}" srcOrd="0" destOrd="0" presId="urn:microsoft.com/office/officeart/2005/8/layout/vList2"/>
    <dgm:cxn modelId="{52D1C0CB-FD80-4EE0-88A1-91EF0621DD9D}" srcId="{91637716-68C6-4FFC-A2B6-6AF28528CBDA}" destId="{8C1DCAB2-E7EF-4749-84F4-FD4CDEC10857}" srcOrd="1" destOrd="0" parTransId="{181EBDD1-5206-4283-BF99-B98C155A18A6}" sibTransId="{1779B181-266D-4662-96FE-ADD0634E4B16}"/>
    <dgm:cxn modelId="{FE225EA0-5DA7-364C-9E84-5BF6217F2637}" type="presOf" srcId="{D397ADF4-3F68-4C17-8720-C03057AE160B}" destId="{9F76D7E5-4F52-424C-B576-C94F8D2BFCEE}" srcOrd="0" destOrd="0" presId="urn:microsoft.com/office/officeart/2005/8/layout/vList2"/>
    <dgm:cxn modelId="{0D76B3B5-5FED-4D83-A894-EB1FA3BB0609}" srcId="{91637716-68C6-4FFC-A2B6-6AF28528CBDA}" destId="{D397ADF4-3F68-4C17-8720-C03057AE160B}" srcOrd="0" destOrd="0" parTransId="{FEE3644A-98B8-4E3B-AE18-3532FEBA5FF2}" sibTransId="{43622B36-4F9C-448B-836A-3589EA68BC70}"/>
    <dgm:cxn modelId="{EAF4D4C9-58C5-4342-ABF5-7998ACB48041}" type="presParOf" srcId="{684A2124-8BDF-F342-9E36-057C4E2BC9A4}" destId="{9F76D7E5-4F52-424C-B576-C94F8D2BFCEE}" srcOrd="0" destOrd="0" presId="urn:microsoft.com/office/officeart/2005/8/layout/vList2"/>
    <dgm:cxn modelId="{73D78C3F-3475-2B45-BC89-6B2357D526E8}" type="presParOf" srcId="{684A2124-8BDF-F342-9E36-057C4E2BC9A4}" destId="{A55923F0-52F2-A947-AD25-75B541FFBE31}" srcOrd="1" destOrd="0" presId="urn:microsoft.com/office/officeart/2005/8/layout/vList2"/>
    <dgm:cxn modelId="{42548BE2-D150-D94A-8684-63D364CBF927}" type="presParOf" srcId="{684A2124-8BDF-F342-9E36-057C4E2BC9A4}" destId="{D217B06E-9DF4-3F4E-A645-C04FDB3786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D39DE-A5B1-479B-A96C-53902D3D87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A425CF-8C11-4683-8015-213070F90220}">
      <dgm:prSet/>
      <dgm:spPr/>
      <dgm:t>
        <a:bodyPr/>
        <a:lstStyle/>
        <a:p>
          <a:r>
            <a:rPr lang="hu-HU"/>
            <a:t>EUSz. 3. cikk (3) bekezdése: „</a:t>
          </a:r>
          <a:r>
            <a:rPr lang="hu-HU" i="1"/>
            <a:t>Az Unió egy </a:t>
          </a:r>
          <a:r>
            <a:rPr lang="hu-HU" b="1" i="1"/>
            <a:t>belső piac</a:t>
          </a:r>
          <a:r>
            <a:rPr lang="hu-HU" i="1"/>
            <a:t>ot hoz létre</a:t>
          </a:r>
          <a:r>
            <a:rPr lang="hu-HU"/>
            <a:t>”. </a:t>
          </a:r>
          <a:endParaRPr lang="en-US"/>
        </a:p>
      </dgm:t>
    </dgm:pt>
    <dgm:pt modelId="{61D8C819-45AB-4851-9ECD-96A99D6E714D}" type="parTrans" cxnId="{24387422-49D4-4123-A4EC-8DD6B2E40DDF}">
      <dgm:prSet/>
      <dgm:spPr/>
      <dgm:t>
        <a:bodyPr/>
        <a:lstStyle/>
        <a:p>
          <a:endParaRPr lang="en-US"/>
        </a:p>
      </dgm:t>
    </dgm:pt>
    <dgm:pt modelId="{4D3E69B2-9DA6-4D34-8A38-E0FDF6F914A1}" type="sibTrans" cxnId="{24387422-49D4-4123-A4EC-8DD6B2E40DDF}">
      <dgm:prSet/>
      <dgm:spPr/>
      <dgm:t>
        <a:bodyPr/>
        <a:lstStyle/>
        <a:p>
          <a:endParaRPr lang="en-US"/>
        </a:p>
      </dgm:t>
    </dgm:pt>
    <dgm:pt modelId="{79A95AF1-FD7E-4516-84A7-B3EEC11994D2}">
      <dgm:prSet/>
      <dgm:spPr/>
      <dgm:t>
        <a:bodyPr/>
        <a:lstStyle/>
        <a:p>
          <a:r>
            <a:rPr lang="hu-HU"/>
            <a:t>Belső piac (vagy egységes piac) fogalma: </a:t>
          </a:r>
          <a:endParaRPr lang="en-US"/>
        </a:p>
      </dgm:t>
    </dgm:pt>
    <dgm:pt modelId="{A00085E5-6BEE-496F-9548-3358C7CB7D28}" type="parTrans" cxnId="{4DA6F8C5-38AC-44D3-9C66-62F1CEF7B919}">
      <dgm:prSet/>
      <dgm:spPr/>
      <dgm:t>
        <a:bodyPr/>
        <a:lstStyle/>
        <a:p>
          <a:endParaRPr lang="en-US"/>
        </a:p>
      </dgm:t>
    </dgm:pt>
    <dgm:pt modelId="{D4E4C658-CB84-40A9-98C7-B347F2FF1F68}" type="sibTrans" cxnId="{4DA6F8C5-38AC-44D3-9C66-62F1CEF7B919}">
      <dgm:prSet/>
      <dgm:spPr/>
      <dgm:t>
        <a:bodyPr/>
        <a:lstStyle/>
        <a:p>
          <a:endParaRPr lang="en-US"/>
        </a:p>
      </dgm:t>
    </dgm:pt>
    <dgm:pt modelId="{E1703ED3-3D3D-40C6-86ED-B933F139C767}">
      <dgm:prSet/>
      <dgm:spPr/>
      <dgm:t>
        <a:bodyPr/>
        <a:lstStyle/>
        <a:p>
          <a:pPr algn="just"/>
          <a:r>
            <a:rPr lang="hu-HU" dirty="0"/>
            <a:t>az Egységes Európai Okmány (1986) vezette be a fogalmat;</a:t>
          </a:r>
          <a:endParaRPr lang="en-US" dirty="0"/>
        </a:p>
      </dgm:t>
    </dgm:pt>
    <dgm:pt modelId="{9D8AEB0C-6A23-4E51-9732-321B60AC5D41}" type="parTrans" cxnId="{0246AABC-2AD5-44DA-8FA9-10DB983C2637}">
      <dgm:prSet/>
      <dgm:spPr/>
      <dgm:t>
        <a:bodyPr/>
        <a:lstStyle/>
        <a:p>
          <a:endParaRPr lang="en-US"/>
        </a:p>
      </dgm:t>
    </dgm:pt>
    <dgm:pt modelId="{7689114B-FC11-4761-857C-0285645C9F8E}" type="sibTrans" cxnId="{0246AABC-2AD5-44DA-8FA9-10DB983C2637}">
      <dgm:prSet/>
      <dgm:spPr/>
      <dgm:t>
        <a:bodyPr/>
        <a:lstStyle/>
        <a:p>
          <a:endParaRPr lang="en-US"/>
        </a:p>
      </dgm:t>
    </dgm:pt>
    <dgm:pt modelId="{8DEA290F-D2E0-4CFC-8912-A3C29F77B18B}">
      <dgm:prSet/>
      <dgm:spPr/>
      <dgm:t>
        <a:bodyPr/>
        <a:lstStyle/>
        <a:p>
          <a:pPr algn="just"/>
          <a:r>
            <a:rPr lang="hu-HU" dirty="0"/>
            <a:t>olyan </a:t>
          </a:r>
          <a:r>
            <a:rPr lang="hu-HU" b="1" dirty="0"/>
            <a:t>belső határok nélküli térség</a:t>
          </a:r>
          <a:r>
            <a:rPr lang="hu-HU" dirty="0"/>
            <a:t>, </a:t>
          </a:r>
          <a:r>
            <a:rPr lang="hu-HU" b="1" dirty="0"/>
            <a:t>amelyen belül megvalósul az </a:t>
          </a:r>
          <a:r>
            <a:rPr lang="hu-HU" b="1" u="sng" dirty="0"/>
            <a:t>áruk, a személyek, a szolgáltatások és a tőke szabad mozgása</a:t>
          </a:r>
          <a:r>
            <a:rPr lang="hu-HU" b="1" dirty="0"/>
            <a:t>. </a:t>
          </a:r>
          <a:r>
            <a:rPr lang="hu-HU" dirty="0"/>
            <a:t>(</a:t>
          </a:r>
          <a:r>
            <a:rPr lang="hu-HU" dirty="0" err="1"/>
            <a:t>EUMSz</a:t>
          </a:r>
          <a:r>
            <a:rPr lang="hu-HU" dirty="0"/>
            <a:t>. 26. cikk (2) bekezdés).</a:t>
          </a:r>
          <a:endParaRPr lang="en-US" dirty="0"/>
        </a:p>
      </dgm:t>
    </dgm:pt>
    <dgm:pt modelId="{B4EDAD1D-7AB6-4837-AF08-81848B25F0F8}" type="parTrans" cxnId="{BFBA5A0D-968A-48AC-B82A-F50A1187503C}">
      <dgm:prSet/>
      <dgm:spPr/>
      <dgm:t>
        <a:bodyPr/>
        <a:lstStyle/>
        <a:p>
          <a:endParaRPr lang="en-US"/>
        </a:p>
      </dgm:t>
    </dgm:pt>
    <dgm:pt modelId="{4F5FBF2B-64BF-4C9A-8BE5-F23D83F7C9DB}" type="sibTrans" cxnId="{BFBA5A0D-968A-48AC-B82A-F50A1187503C}">
      <dgm:prSet/>
      <dgm:spPr/>
      <dgm:t>
        <a:bodyPr/>
        <a:lstStyle/>
        <a:p>
          <a:endParaRPr lang="en-US"/>
        </a:p>
      </dgm:t>
    </dgm:pt>
    <dgm:pt modelId="{546A33EA-202F-DA4A-95C0-50671531112B}" type="pres">
      <dgm:prSet presAssocID="{878D39DE-A5B1-479B-A96C-53902D3D8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8F078AC-23FD-644E-866C-A4CB6F5F549A}" type="pres">
      <dgm:prSet presAssocID="{EAA425CF-8C11-4683-8015-213070F902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536164-FFBF-8848-9CD8-D5C12F1F939E}" type="pres">
      <dgm:prSet presAssocID="{4D3E69B2-9DA6-4D34-8A38-E0FDF6F914A1}" presName="spacer" presStyleCnt="0"/>
      <dgm:spPr/>
    </dgm:pt>
    <dgm:pt modelId="{6B4C4CF1-37ED-8C42-A865-8E11A9D854B3}" type="pres">
      <dgm:prSet presAssocID="{79A95AF1-FD7E-4516-84A7-B3EEC11994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A547D7-FF22-C649-8B0F-530BAFA20CB7}" type="pres">
      <dgm:prSet presAssocID="{79A95AF1-FD7E-4516-84A7-B3EEC11994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C56CA2-F501-DC44-9C4F-54247E0E31E0}" type="presOf" srcId="{8DEA290F-D2E0-4CFC-8912-A3C29F77B18B}" destId="{2CA547D7-FF22-C649-8B0F-530BAFA20CB7}" srcOrd="0" destOrd="1" presId="urn:microsoft.com/office/officeart/2005/8/layout/vList2"/>
    <dgm:cxn modelId="{0246AABC-2AD5-44DA-8FA9-10DB983C2637}" srcId="{79A95AF1-FD7E-4516-84A7-B3EEC11994D2}" destId="{E1703ED3-3D3D-40C6-86ED-B933F139C767}" srcOrd="0" destOrd="0" parTransId="{9D8AEB0C-6A23-4E51-9732-321B60AC5D41}" sibTransId="{7689114B-FC11-4761-857C-0285645C9F8E}"/>
    <dgm:cxn modelId="{DCC90077-D581-1549-BC2E-EDA1A34F65D6}" type="presOf" srcId="{E1703ED3-3D3D-40C6-86ED-B933F139C767}" destId="{2CA547D7-FF22-C649-8B0F-530BAFA20CB7}" srcOrd="0" destOrd="0" presId="urn:microsoft.com/office/officeart/2005/8/layout/vList2"/>
    <dgm:cxn modelId="{4DA6F8C5-38AC-44D3-9C66-62F1CEF7B919}" srcId="{878D39DE-A5B1-479B-A96C-53902D3D8737}" destId="{79A95AF1-FD7E-4516-84A7-B3EEC11994D2}" srcOrd="1" destOrd="0" parTransId="{A00085E5-6BEE-496F-9548-3358C7CB7D28}" sibTransId="{D4E4C658-CB84-40A9-98C7-B347F2FF1F68}"/>
    <dgm:cxn modelId="{BFBA5A0D-968A-48AC-B82A-F50A1187503C}" srcId="{79A95AF1-FD7E-4516-84A7-B3EEC11994D2}" destId="{8DEA290F-D2E0-4CFC-8912-A3C29F77B18B}" srcOrd="1" destOrd="0" parTransId="{B4EDAD1D-7AB6-4837-AF08-81848B25F0F8}" sibTransId="{4F5FBF2B-64BF-4C9A-8BE5-F23D83F7C9DB}"/>
    <dgm:cxn modelId="{BABF63EF-EFA2-8E4F-B04F-1AD1C3820C84}" type="presOf" srcId="{EAA425CF-8C11-4683-8015-213070F90220}" destId="{D8F078AC-23FD-644E-866C-A4CB6F5F549A}" srcOrd="0" destOrd="0" presId="urn:microsoft.com/office/officeart/2005/8/layout/vList2"/>
    <dgm:cxn modelId="{4F5F0194-6112-284D-816A-FA9E314D6109}" type="presOf" srcId="{79A95AF1-FD7E-4516-84A7-B3EEC11994D2}" destId="{6B4C4CF1-37ED-8C42-A865-8E11A9D854B3}" srcOrd="0" destOrd="0" presId="urn:microsoft.com/office/officeart/2005/8/layout/vList2"/>
    <dgm:cxn modelId="{4038A710-02DC-DE43-929B-6018084ADE48}" type="presOf" srcId="{878D39DE-A5B1-479B-A96C-53902D3D8737}" destId="{546A33EA-202F-DA4A-95C0-50671531112B}" srcOrd="0" destOrd="0" presId="urn:microsoft.com/office/officeart/2005/8/layout/vList2"/>
    <dgm:cxn modelId="{24387422-49D4-4123-A4EC-8DD6B2E40DDF}" srcId="{878D39DE-A5B1-479B-A96C-53902D3D8737}" destId="{EAA425CF-8C11-4683-8015-213070F90220}" srcOrd="0" destOrd="0" parTransId="{61D8C819-45AB-4851-9ECD-96A99D6E714D}" sibTransId="{4D3E69B2-9DA6-4D34-8A38-E0FDF6F914A1}"/>
    <dgm:cxn modelId="{49C6304C-2241-E543-BC34-A5D18CF6965E}" type="presParOf" srcId="{546A33EA-202F-DA4A-95C0-50671531112B}" destId="{D8F078AC-23FD-644E-866C-A4CB6F5F549A}" srcOrd="0" destOrd="0" presId="urn:microsoft.com/office/officeart/2005/8/layout/vList2"/>
    <dgm:cxn modelId="{EE378AF6-8200-A24B-9736-9067AE222385}" type="presParOf" srcId="{546A33EA-202F-DA4A-95C0-50671531112B}" destId="{2C536164-FFBF-8848-9CD8-D5C12F1F939E}" srcOrd="1" destOrd="0" presId="urn:microsoft.com/office/officeart/2005/8/layout/vList2"/>
    <dgm:cxn modelId="{01D4BD7F-E934-A248-A2DF-F3EF45FD98B5}" type="presParOf" srcId="{546A33EA-202F-DA4A-95C0-50671531112B}" destId="{6B4C4CF1-37ED-8C42-A865-8E11A9D854B3}" srcOrd="2" destOrd="0" presId="urn:microsoft.com/office/officeart/2005/8/layout/vList2"/>
    <dgm:cxn modelId="{C4CCCA12-2E0D-4B43-AC6C-BA441C745C93}" type="presParOf" srcId="{546A33EA-202F-DA4A-95C0-50671531112B}" destId="{2CA547D7-FF22-C649-8B0F-530BAFA20CB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103AD6-3458-46B3-BC25-F9B44F31FD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D5C142-F39B-4E2B-9814-21420E27B142}">
      <dgm:prSet/>
      <dgm:spPr/>
      <dgm:t>
        <a:bodyPr/>
        <a:lstStyle/>
        <a:p>
          <a:r>
            <a:rPr lang="hu-HU" dirty="0"/>
            <a:t>Az </a:t>
          </a:r>
          <a:r>
            <a:rPr lang="hu-HU" b="1" dirty="0" err="1"/>
            <a:t>EUMSz</a:t>
          </a:r>
          <a:r>
            <a:rPr lang="hu-HU" b="1" dirty="0"/>
            <a:t>.</a:t>
          </a:r>
          <a:r>
            <a:rPr lang="hu-HU" dirty="0"/>
            <a:t> átfogóan szabályozza az áruk, a személyek, a szolgáltatások és a tőke szabad mozgását gátló akadályok megszüntetését;</a:t>
          </a:r>
          <a:endParaRPr lang="en-US" dirty="0"/>
        </a:p>
      </dgm:t>
    </dgm:pt>
    <dgm:pt modelId="{802D2214-E799-446A-876B-3ACEF1D8A55A}" type="parTrans" cxnId="{132D5905-F827-4329-B194-BEFED0E583B0}">
      <dgm:prSet/>
      <dgm:spPr/>
      <dgm:t>
        <a:bodyPr/>
        <a:lstStyle/>
        <a:p>
          <a:endParaRPr lang="en-US"/>
        </a:p>
      </dgm:t>
    </dgm:pt>
    <dgm:pt modelId="{0C6DBB7E-5A64-4B65-BE24-D36BCD18797B}" type="sibTrans" cxnId="{132D5905-F827-4329-B194-BEFED0E583B0}">
      <dgm:prSet/>
      <dgm:spPr/>
      <dgm:t>
        <a:bodyPr/>
        <a:lstStyle/>
        <a:p>
          <a:endParaRPr lang="en-US"/>
        </a:p>
      </dgm:t>
    </dgm:pt>
    <dgm:pt modelId="{CE8B6D88-2A1A-4830-B331-6AABFDF252E3}">
      <dgm:prSet/>
      <dgm:spPr/>
      <dgm:t>
        <a:bodyPr/>
        <a:lstStyle/>
        <a:p>
          <a:r>
            <a:rPr lang="hu-HU" dirty="0"/>
            <a:t>Az </a:t>
          </a:r>
          <a:r>
            <a:rPr lang="hu-HU" b="1" dirty="0" err="1"/>
            <a:t>EUMSz</a:t>
          </a:r>
          <a:r>
            <a:rPr lang="hu-HU" b="1" dirty="0"/>
            <a:t>. 26-81. cikk</a:t>
          </a:r>
          <a:r>
            <a:rPr lang="hu-HU" dirty="0"/>
            <a:t>ei tartalmazzák a belső piaccal összefüggő rendelkezéseket;</a:t>
          </a:r>
          <a:endParaRPr lang="en-US" dirty="0"/>
        </a:p>
      </dgm:t>
    </dgm:pt>
    <dgm:pt modelId="{68CAF712-4F5C-4DA8-8AAE-3F95CC091BAB}" type="parTrans" cxnId="{47C0E7A8-F864-4B35-9097-63FCC108FFDF}">
      <dgm:prSet/>
      <dgm:spPr/>
      <dgm:t>
        <a:bodyPr/>
        <a:lstStyle/>
        <a:p>
          <a:endParaRPr lang="en-US"/>
        </a:p>
      </dgm:t>
    </dgm:pt>
    <dgm:pt modelId="{757C90B8-10F1-4C80-AC26-E61A42E1FE51}" type="sibTrans" cxnId="{47C0E7A8-F864-4B35-9097-63FCC108FFDF}">
      <dgm:prSet/>
      <dgm:spPr/>
      <dgm:t>
        <a:bodyPr/>
        <a:lstStyle/>
        <a:p>
          <a:endParaRPr lang="en-US"/>
        </a:p>
      </dgm:t>
    </dgm:pt>
    <dgm:pt modelId="{0B84EE04-548B-4E24-A423-E4E4EAAF2BE1}">
      <dgm:prSet/>
      <dgm:spPr/>
      <dgm:t>
        <a:bodyPr/>
        <a:lstStyle/>
        <a:p>
          <a:r>
            <a:rPr lang="hu-HU" b="1" dirty="0"/>
            <a:t>A szabályozás természete: </a:t>
          </a:r>
        </a:p>
        <a:p>
          <a:r>
            <a:rPr lang="hu-HU" dirty="0"/>
            <a:t> - a termelési tényezők szabad áramlását </a:t>
          </a:r>
          <a:r>
            <a:rPr lang="hu-HU" b="1" dirty="0"/>
            <a:t>akadályozó nemzeti szabályozások</a:t>
          </a:r>
          <a:r>
            <a:rPr lang="hu-HU" dirty="0"/>
            <a:t> </a:t>
          </a:r>
          <a:r>
            <a:rPr lang="hu-HU" b="1" dirty="0"/>
            <a:t>hatályon kívül helyezésére</a:t>
          </a:r>
          <a:r>
            <a:rPr lang="hu-HU" dirty="0"/>
            <a:t>, megszüntetésére törekszik, illetve</a:t>
          </a:r>
          <a:endParaRPr lang="en-US" dirty="0"/>
        </a:p>
        <a:p>
          <a:r>
            <a:rPr lang="hu-HU" b="1" dirty="0"/>
            <a:t> - jogközelítés</a:t>
          </a:r>
          <a:r>
            <a:rPr lang="hu-HU" dirty="0"/>
            <a:t>, közösségi szinten egységes vagy </a:t>
          </a:r>
          <a:r>
            <a:rPr lang="hu-HU" b="1" dirty="0"/>
            <a:t>összehangolt szabályok megalkotása </a:t>
          </a:r>
          <a:r>
            <a:rPr lang="hu-HU" dirty="0" err="1"/>
            <a:t>jellemzi</a:t>
          </a:r>
          <a:r>
            <a:rPr lang="hu-HU" dirty="0"/>
            <a:t>. </a:t>
          </a:r>
          <a:endParaRPr lang="en-US" dirty="0"/>
        </a:p>
      </dgm:t>
    </dgm:pt>
    <dgm:pt modelId="{500D11B9-CF15-47C2-B15E-79E1E072282C}" type="parTrans" cxnId="{9CD2A49F-6410-428C-820E-7B267555B3B6}">
      <dgm:prSet/>
      <dgm:spPr/>
      <dgm:t>
        <a:bodyPr/>
        <a:lstStyle/>
        <a:p>
          <a:endParaRPr lang="en-US"/>
        </a:p>
      </dgm:t>
    </dgm:pt>
    <dgm:pt modelId="{295DFE04-DCE5-4E77-86B8-A9F34D5C5E44}" type="sibTrans" cxnId="{9CD2A49F-6410-428C-820E-7B267555B3B6}">
      <dgm:prSet/>
      <dgm:spPr/>
      <dgm:t>
        <a:bodyPr/>
        <a:lstStyle/>
        <a:p>
          <a:endParaRPr lang="en-US"/>
        </a:p>
      </dgm:t>
    </dgm:pt>
    <dgm:pt modelId="{1C3053EE-5A52-4CCD-B66E-CFA5E0C7CC31}">
      <dgm:prSet/>
      <dgm:spPr/>
      <dgm:t>
        <a:bodyPr/>
        <a:lstStyle/>
        <a:p>
          <a:endParaRPr lang="en-US" dirty="0"/>
        </a:p>
      </dgm:t>
    </dgm:pt>
    <dgm:pt modelId="{C82C2FC3-5B62-41F0-9D14-E0E1C1AE1D43}" type="parTrans" cxnId="{0B8ED86D-8C2A-436E-820A-CC8C44643DE8}">
      <dgm:prSet/>
      <dgm:spPr/>
      <dgm:t>
        <a:bodyPr/>
        <a:lstStyle/>
        <a:p>
          <a:endParaRPr lang="en-US"/>
        </a:p>
      </dgm:t>
    </dgm:pt>
    <dgm:pt modelId="{F2F7F02F-1915-4685-BD98-C402C6404135}" type="sibTrans" cxnId="{0B8ED86D-8C2A-436E-820A-CC8C44643DE8}">
      <dgm:prSet/>
      <dgm:spPr/>
      <dgm:t>
        <a:bodyPr/>
        <a:lstStyle/>
        <a:p>
          <a:endParaRPr lang="en-US"/>
        </a:p>
      </dgm:t>
    </dgm:pt>
    <dgm:pt modelId="{F226E5F6-B86E-074C-8C96-3FDD64D37F4A}" type="pres">
      <dgm:prSet presAssocID="{82103AD6-3458-46B3-BC25-F9B44F31F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91F854-3B93-4A44-9397-DF98C72E1B69}" type="pres">
      <dgm:prSet presAssocID="{CDD5C142-F39B-4E2B-9814-21420E27B1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791E97-A41D-C74A-9D52-097464DF86DE}" type="pres">
      <dgm:prSet presAssocID="{0C6DBB7E-5A64-4B65-BE24-D36BCD18797B}" presName="spacer" presStyleCnt="0"/>
      <dgm:spPr/>
    </dgm:pt>
    <dgm:pt modelId="{708E4EE2-6F2C-784F-A515-1106BDCADBC3}" type="pres">
      <dgm:prSet presAssocID="{CE8B6D88-2A1A-4830-B331-6AABFDF252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EED74D-ED82-0049-A4D0-64CF52B1D0EC}" type="pres">
      <dgm:prSet presAssocID="{757C90B8-10F1-4C80-AC26-E61A42E1FE51}" presName="spacer" presStyleCnt="0"/>
      <dgm:spPr/>
    </dgm:pt>
    <dgm:pt modelId="{112B4BCF-EA2B-7E43-BEA4-43E9CB9A32A0}" type="pres">
      <dgm:prSet presAssocID="{0B84EE04-548B-4E24-A423-E4E4EAAF2B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8FB322-03B6-B342-9573-4A0AEC2B0CD7}" type="pres">
      <dgm:prSet presAssocID="{0B84EE04-548B-4E24-A423-E4E4EAAF2BE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5657539-A5A5-3E41-8013-58541D71AAC3}" type="presOf" srcId="{1C3053EE-5A52-4CCD-B66E-CFA5E0C7CC31}" destId="{348FB322-03B6-B342-9573-4A0AEC2B0CD7}" srcOrd="0" destOrd="0" presId="urn:microsoft.com/office/officeart/2005/8/layout/vList2"/>
    <dgm:cxn modelId="{0B8ED86D-8C2A-436E-820A-CC8C44643DE8}" srcId="{0B84EE04-548B-4E24-A423-E4E4EAAF2BE1}" destId="{1C3053EE-5A52-4CCD-B66E-CFA5E0C7CC31}" srcOrd="0" destOrd="0" parTransId="{C82C2FC3-5B62-41F0-9D14-E0E1C1AE1D43}" sibTransId="{F2F7F02F-1915-4685-BD98-C402C6404135}"/>
    <dgm:cxn modelId="{082F94C0-B67E-F54B-810D-E6BA637FD092}" type="presOf" srcId="{82103AD6-3458-46B3-BC25-F9B44F31FD04}" destId="{F226E5F6-B86E-074C-8C96-3FDD64D37F4A}" srcOrd="0" destOrd="0" presId="urn:microsoft.com/office/officeart/2005/8/layout/vList2"/>
    <dgm:cxn modelId="{8ADF7151-12AC-8741-891B-548185D5CDDC}" type="presOf" srcId="{CE8B6D88-2A1A-4830-B331-6AABFDF252E3}" destId="{708E4EE2-6F2C-784F-A515-1106BDCADBC3}" srcOrd="0" destOrd="0" presId="urn:microsoft.com/office/officeart/2005/8/layout/vList2"/>
    <dgm:cxn modelId="{9CD2A49F-6410-428C-820E-7B267555B3B6}" srcId="{82103AD6-3458-46B3-BC25-F9B44F31FD04}" destId="{0B84EE04-548B-4E24-A423-E4E4EAAF2BE1}" srcOrd="2" destOrd="0" parTransId="{500D11B9-CF15-47C2-B15E-79E1E072282C}" sibTransId="{295DFE04-DCE5-4E77-86B8-A9F34D5C5E44}"/>
    <dgm:cxn modelId="{132D5905-F827-4329-B194-BEFED0E583B0}" srcId="{82103AD6-3458-46B3-BC25-F9B44F31FD04}" destId="{CDD5C142-F39B-4E2B-9814-21420E27B142}" srcOrd="0" destOrd="0" parTransId="{802D2214-E799-446A-876B-3ACEF1D8A55A}" sibTransId="{0C6DBB7E-5A64-4B65-BE24-D36BCD18797B}"/>
    <dgm:cxn modelId="{E0B19EFD-394D-A44E-AA88-7EC161EE4E30}" type="presOf" srcId="{CDD5C142-F39B-4E2B-9814-21420E27B142}" destId="{6C91F854-3B93-4A44-9397-DF98C72E1B69}" srcOrd="0" destOrd="0" presId="urn:microsoft.com/office/officeart/2005/8/layout/vList2"/>
    <dgm:cxn modelId="{73839085-066C-6948-8A0A-E7C8676CC750}" type="presOf" srcId="{0B84EE04-548B-4E24-A423-E4E4EAAF2BE1}" destId="{112B4BCF-EA2B-7E43-BEA4-43E9CB9A32A0}" srcOrd="0" destOrd="0" presId="urn:microsoft.com/office/officeart/2005/8/layout/vList2"/>
    <dgm:cxn modelId="{47C0E7A8-F864-4B35-9097-63FCC108FFDF}" srcId="{82103AD6-3458-46B3-BC25-F9B44F31FD04}" destId="{CE8B6D88-2A1A-4830-B331-6AABFDF252E3}" srcOrd="1" destOrd="0" parTransId="{68CAF712-4F5C-4DA8-8AAE-3F95CC091BAB}" sibTransId="{757C90B8-10F1-4C80-AC26-E61A42E1FE51}"/>
    <dgm:cxn modelId="{A2DB7D1E-5A24-124A-A313-34ABA30E1DA6}" type="presParOf" srcId="{F226E5F6-B86E-074C-8C96-3FDD64D37F4A}" destId="{6C91F854-3B93-4A44-9397-DF98C72E1B69}" srcOrd="0" destOrd="0" presId="urn:microsoft.com/office/officeart/2005/8/layout/vList2"/>
    <dgm:cxn modelId="{A22B7603-28F2-E94F-9829-2A5D29CFE216}" type="presParOf" srcId="{F226E5F6-B86E-074C-8C96-3FDD64D37F4A}" destId="{96791E97-A41D-C74A-9D52-097464DF86DE}" srcOrd="1" destOrd="0" presId="urn:microsoft.com/office/officeart/2005/8/layout/vList2"/>
    <dgm:cxn modelId="{7F850F09-A057-7F4F-BBFD-618F5D9FA12B}" type="presParOf" srcId="{F226E5F6-B86E-074C-8C96-3FDD64D37F4A}" destId="{708E4EE2-6F2C-784F-A515-1106BDCADBC3}" srcOrd="2" destOrd="0" presId="urn:microsoft.com/office/officeart/2005/8/layout/vList2"/>
    <dgm:cxn modelId="{1EC88806-F611-BF47-A7F2-6475DA9E8175}" type="presParOf" srcId="{F226E5F6-B86E-074C-8C96-3FDD64D37F4A}" destId="{D0EED74D-ED82-0049-A4D0-64CF52B1D0EC}" srcOrd="3" destOrd="0" presId="urn:microsoft.com/office/officeart/2005/8/layout/vList2"/>
    <dgm:cxn modelId="{EF12863B-D935-414F-8DAB-0A9B13E4286F}" type="presParOf" srcId="{F226E5F6-B86E-074C-8C96-3FDD64D37F4A}" destId="{112B4BCF-EA2B-7E43-BEA4-43E9CB9A32A0}" srcOrd="4" destOrd="0" presId="urn:microsoft.com/office/officeart/2005/8/layout/vList2"/>
    <dgm:cxn modelId="{A515FA6D-0F49-F64F-B0CF-9A0B3C08C765}" type="presParOf" srcId="{F226E5F6-B86E-074C-8C96-3FDD64D37F4A}" destId="{348FB322-03B6-B342-9573-4A0AEC2B0CD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521C8-A9A5-403D-8C91-13EF9540FDF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15039B-B49F-407E-A6FB-12CA28B45173}">
      <dgm:prSet/>
      <dgm:spPr/>
      <dgm:t>
        <a:bodyPr/>
        <a:lstStyle/>
        <a:p>
          <a:r>
            <a:rPr lang="en-US" dirty="0"/>
            <a:t>Mi a </a:t>
          </a:r>
          <a:r>
            <a:rPr lang="en-US" dirty="0" err="1"/>
            <a:t>vámunió</a:t>
          </a:r>
          <a:r>
            <a:rPr lang="en-US" dirty="0"/>
            <a:t>?</a:t>
          </a:r>
        </a:p>
      </dgm:t>
    </dgm:pt>
    <dgm:pt modelId="{B3352A14-C5DD-480B-94CB-76002F5A5786}" type="parTrans" cxnId="{BF9A4274-9CFB-4305-9C26-4DB5500C68C3}">
      <dgm:prSet/>
      <dgm:spPr/>
      <dgm:t>
        <a:bodyPr/>
        <a:lstStyle/>
        <a:p>
          <a:endParaRPr lang="en-US"/>
        </a:p>
      </dgm:t>
    </dgm:pt>
    <dgm:pt modelId="{48EEF8B5-B771-49AA-AB2F-2CA01A8DBBEC}" type="sibTrans" cxnId="{BF9A4274-9CFB-4305-9C26-4DB5500C68C3}">
      <dgm:prSet/>
      <dgm:spPr/>
      <dgm:t>
        <a:bodyPr/>
        <a:lstStyle/>
        <a:p>
          <a:endParaRPr lang="en-US"/>
        </a:p>
      </dgm:t>
    </dgm:pt>
    <dgm:pt modelId="{84699750-DB8B-4D2E-9CA3-2383B3E050A3}">
      <dgm:prSet custT="1"/>
      <dgm:spPr/>
      <dgm:t>
        <a:bodyPr/>
        <a:lstStyle/>
        <a:p>
          <a:r>
            <a:rPr lang="hu-HU" sz="1400" b="1" dirty="0"/>
            <a:t>Belső vámok eltörlése </a:t>
          </a:r>
          <a:r>
            <a:rPr lang="hu-HU" sz="1400" dirty="0"/>
            <a:t>egymás között és </a:t>
          </a:r>
          <a:r>
            <a:rPr lang="hu-HU" sz="1400" b="1" dirty="0"/>
            <a:t>közös vámtarifa alkalmazása </a:t>
          </a:r>
          <a:r>
            <a:rPr lang="hu-HU" sz="1400" dirty="0"/>
            <a:t>kifelé, teljes árukereskedelem vonatkozásában. </a:t>
          </a:r>
          <a:endParaRPr lang="en-US" sz="1400" dirty="0"/>
        </a:p>
      </dgm:t>
    </dgm:pt>
    <dgm:pt modelId="{811FB1D9-95BA-4FF2-A937-B7BBB8414D67}" type="parTrans" cxnId="{E880B86F-F780-4FF1-BE29-555D313A1E17}">
      <dgm:prSet/>
      <dgm:spPr/>
      <dgm:t>
        <a:bodyPr/>
        <a:lstStyle/>
        <a:p>
          <a:endParaRPr lang="en-US"/>
        </a:p>
      </dgm:t>
    </dgm:pt>
    <dgm:pt modelId="{BFB56153-9423-4286-A677-628705414549}" type="sibTrans" cxnId="{E880B86F-F780-4FF1-BE29-555D313A1E17}">
      <dgm:prSet/>
      <dgm:spPr/>
      <dgm:t>
        <a:bodyPr/>
        <a:lstStyle/>
        <a:p>
          <a:endParaRPr lang="en-US"/>
        </a:p>
      </dgm:t>
    </dgm:pt>
    <dgm:pt modelId="{42B13755-12EA-4F20-B957-732F184B51D4}">
      <dgm:prSet/>
      <dgm:spPr/>
      <dgm:t>
        <a:bodyPr/>
        <a:lstStyle/>
        <a:p>
          <a:r>
            <a:rPr lang="hu-HU"/>
            <a:t>Mi a vámmal azonos hatású díj? </a:t>
          </a:r>
          <a:endParaRPr lang="en-US"/>
        </a:p>
      </dgm:t>
    </dgm:pt>
    <dgm:pt modelId="{D03F2147-8DA5-4AEA-8BDE-BB3AFA291916}" type="parTrans" cxnId="{BDF29B87-B76A-4E2D-8969-5DBDE5F0F65D}">
      <dgm:prSet/>
      <dgm:spPr/>
      <dgm:t>
        <a:bodyPr/>
        <a:lstStyle/>
        <a:p>
          <a:endParaRPr lang="en-US"/>
        </a:p>
      </dgm:t>
    </dgm:pt>
    <dgm:pt modelId="{EEFC3713-165B-4C66-BEBA-252F0768857E}" type="sibTrans" cxnId="{BDF29B87-B76A-4E2D-8969-5DBDE5F0F65D}">
      <dgm:prSet/>
      <dgm:spPr/>
      <dgm:t>
        <a:bodyPr/>
        <a:lstStyle/>
        <a:p>
          <a:endParaRPr lang="en-US"/>
        </a:p>
      </dgm:t>
    </dgm:pt>
    <dgm:pt modelId="{2C54C11D-2FE6-4784-99E6-19C30B8529A2}">
      <dgm:prSet/>
      <dgm:spPr/>
      <dgm:t>
        <a:bodyPr/>
        <a:lstStyle/>
        <a:p>
          <a:r>
            <a:rPr lang="hu-HU" dirty="0"/>
            <a:t>Bármely díj, amelyet </a:t>
          </a:r>
          <a:r>
            <a:rPr lang="hu-HU" u="sng" dirty="0"/>
            <a:t>a </a:t>
          </a:r>
          <a:r>
            <a:rPr lang="hu-HU" b="1" u="sng" dirty="0"/>
            <a:t>határ átlépésének tényénél fogva vetnek ki </a:t>
          </a:r>
          <a:r>
            <a:rPr lang="hu-HU" dirty="0"/>
            <a:t>és nem minősül vámnak</a:t>
          </a:r>
          <a:endParaRPr lang="en-US" dirty="0"/>
        </a:p>
      </dgm:t>
    </dgm:pt>
    <dgm:pt modelId="{2F63460A-92C5-4E4B-915B-8B37018C0739}" type="parTrans" cxnId="{A2A673AA-A5B4-454C-A02B-CDCEA0ED58D0}">
      <dgm:prSet/>
      <dgm:spPr/>
      <dgm:t>
        <a:bodyPr/>
        <a:lstStyle/>
        <a:p>
          <a:endParaRPr lang="en-US"/>
        </a:p>
      </dgm:t>
    </dgm:pt>
    <dgm:pt modelId="{F5175711-2BD3-40E4-8825-57F7467ADE2A}" type="sibTrans" cxnId="{A2A673AA-A5B4-454C-A02B-CDCEA0ED58D0}">
      <dgm:prSet/>
      <dgm:spPr/>
      <dgm:t>
        <a:bodyPr/>
        <a:lstStyle/>
        <a:p>
          <a:endParaRPr lang="en-US"/>
        </a:p>
      </dgm:t>
    </dgm:pt>
    <dgm:pt modelId="{11303E04-8963-4F90-A833-942AD65119AC}">
      <dgm:prSet/>
      <dgm:spPr/>
      <dgm:t>
        <a:bodyPr/>
        <a:lstStyle/>
        <a:p>
          <a:r>
            <a:rPr lang="hu-HU" i="1"/>
            <a:t>(vannak kivételek pl. </a:t>
          </a:r>
          <a:r>
            <a:rPr lang="hu-HU"/>
            <a:t>ha a díjat szolgáltatás teljesítéséért szedik be, amelyből a díj fizetőjének előnye származott)</a:t>
          </a:r>
          <a:endParaRPr lang="en-US"/>
        </a:p>
      </dgm:t>
    </dgm:pt>
    <dgm:pt modelId="{1CBE152F-FE94-498F-B1FB-48531F01C5C3}" type="parTrans" cxnId="{35048513-84DC-4181-B8C2-A3934A85A298}">
      <dgm:prSet/>
      <dgm:spPr/>
      <dgm:t>
        <a:bodyPr/>
        <a:lstStyle/>
        <a:p>
          <a:endParaRPr lang="en-US"/>
        </a:p>
      </dgm:t>
    </dgm:pt>
    <dgm:pt modelId="{C5D08A7C-6172-4CE6-9ECC-CFB85A1C3DA4}" type="sibTrans" cxnId="{35048513-84DC-4181-B8C2-A3934A85A298}">
      <dgm:prSet/>
      <dgm:spPr/>
      <dgm:t>
        <a:bodyPr/>
        <a:lstStyle/>
        <a:p>
          <a:endParaRPr lang="en-US"/>
        </a:p>
      </dgm:t>
    </dgm:pt>
    <dgm:pt modelId="{C23BB4A6-B310-4848-9424-960122D3F495}">
      <dgm:prSet/>
      <dgm:spPr/>
      <dgm:t>
        <a:bodyPr/>
        <a:lstStyle/>
        <a:p>
          <a:r>
            <a:rPr lang="hu-HU" b="1" dirty="0"/>
            <a:t>Példák</a:t>
          </a:r>
          <a:r>
            <a:rPr lang="hu-HU" dirty="0"/>
            <a:t> vámmal azonos hatású díjra:</a:t>
          </a:r>
          <a:endParaRPr lang="en-US" dirty="0"/>
        </a:p>
      </dgm:t>
    </dgm:pt>
    <dgm:pt modelId="{84DD4AD2-8FD0-47E5-AE3F-484C07978F41}" type="parTrans" cxnId="{CBD53CDA-EF8B-4C91-A69B-2916E2B2599E}">
      <dgm:prSet/>
      <dgm:spPr/>
      <dgm:t>
        <a:bodyPr/>
        <a:lstStyle/>
        <a:p>
          <a:endParaRPr lang="en-US"/>
        </a:p>
      </dgm:t>
    </dgm:pt>
    <dgm:pt modelId="{7E9C2819-84C1-4301-A80F-D47B14F2569D}" type="sibTrans" cxnId="{CBD53CDA-EF8B-4C91-A69B-2916E2B2599E}">
      <dgm:prSet/>
      <dgm:spPr/>
      <dgm:t>
        <a:bodyPr/>
        <a:lstStyle/>
        <a:p>
          <a:endParaRPr lang="en-US"/>
        </a:p>
      </dgm:t>
    </dgm:pt>
    <dgm:pt modelId="{37892924-64F9-46A2-B6D8-BFAB32904571}">
      <dgm:prSet/>
      <dgm:spPr/>
      <dgm:t>
        <a:bodyPr/>
        <a:lstStyle/>
        <a:p>
          <a:r>
            <a:rPr lang="hu-HU"/>
            <a:t>statisztikai adatgyűjtési illeték (24/68. sz. Bizottság kontra Olaszország), </a:t>
          </a:r>
          <a:endParaRPr lang="en-US"/>
        </a:p>
      </dgm:t>
    </dgm:pt>
    <dgm:pt modelId="{D4446939-9949-4EBA-9D59-9B722B783129}" type="parTrans" cxnId="{756866E0-A497-471E-A7DF-7D04039C9C31}">
      <dgm:prSet/>
      <dgm:spPr/>
      <dgm:t>
        <a:bodyPr/>
        <a:lstStyle/>
        <a:p>
          <a:endParaRPr lang="en-US"/>
        </a:p>
      </dgm:t>
    </dgm:pt>
    <dgm:pt modelId="{63B9E9DF-C40E-4CC8-B8E7-84CE61FBBBA8}" type="sibTrans" cxnId="{756866E0-A497-471E-A7DF-7D04039C9C31}">
      <dgm:prSet/>
      <dgm:spPr/>
      <dgm:t>
        <a:bodyPr/>
        <a:lstStyle/>
        <a:p>
          <a:endParaRPr lang="en-US"/>
        </a:p>
      </dgm:t>
    </dgm:pt>
    <dgm:pt modelId="{A840A678-69FA-4FE4-B00E-B6E4403A8F56}">
      <dgm:prSet/>
      <dgm:spPr/>
      <dgm:t>
        <a:bodyPr/>
        <a:lstStyle/>
        <a:p>
          <a:r>
            <a:rPr lang="hu-HU" dirty="0"/>
            <a:t>állat- vagy növény-egészségügyi ellenőrzési díj (87/75. sz. </a:t>
          </a:r>
          <a:r>
            <a:rPr lang="hu-HU" dirty="0" err="1"/>
            <a:t>Bresciani</a:t>
          </a:r>
          <a:r>
            <a:rPr lang="hu-HU" dirty="0"/>
            <a:t> ügy), </a:t>
          </a:r>
          <a:endParaRPr lang="en-US" dirty="0"/>
        </a:p>
      </dgm:t>
    </dgm:pt>
    <dgm:pt modelId="{0528D878-FB58-47F4-AEAD-30D297A51DF9}" type="parTrans" cxnId="{649F0BC6-6072-4FF5-9CB0-7720A00253F1}">
      <dgm:prSet/>
      <dgm:spPr/>
      <dgm:t>
        <a:bodyPr/>
        <a:lstStyle/>
        <a:p>
          <a:endParaRPr lang="en-US"/>
        </a:p>
      </dgm:t>
    </dgm:pt>
    <dgm:pt modelId="{947869FC-DA4C-42A1-83A9-3548FD2804D4}" type="sibTrans" cxnId="{649F0BC6-6072-4FF5-9CB0-7720A00253F1}">
      <dgm:prSet/>
      <dgm:spPr/>
      <dgm:t>
        <a:bodyPr/>
        <a:lstStyle/>
        <a:p>
          <a:endParaRPr lang="en-US"/>
        </a:p>
      </dgm:t>
    </dgm:pt>
    <dgm:pt modelId="{D793771B-1D9D-4E39-82BF-68527FC2F3F5}">
      <dgm:prSet/>
      <dgm:spPr/>
      <dgm:t>
        <a:bodyPr/>
        <a:lstStyle/>
        <a:p>
          <a:r>
            <a:rPr lang="hu-HU"/>
            <a:t>harmadik országból gázt szállító vezetékek tulajdonosait terhelő környezetvédelmi adó (C-173/05. sz. Bizottság kontra Olaszország). </a:t>
          </a:r>
          <a:endParaRPr lang="en-US"/>
        </a:p>
      </dgm:t>
    </dgm:pt>
    <dgm:pt modelId="{7CBEC7AB-BCDA-438A-A2C2-27A2D36EE538}" type="parTrans" cxnId="{135DFF64-DF33-4647-B7DB-A92717AF7340}">
      <dgm:prSet/>
      <dgm:spPr/>
      <dgm:t>
        <a:bodyPr/>
        <a:lstStyle/>
        <a:p>
          <a:endParaRPr lang="en-US"/>
        </a:p>
      </dgm:t>
    </dgm:pt>
    <dgm:pt modelId="{A8E93EC2-F872-40BE-840B-326EE576873B}" type="sibTrans" cxnId="{135DFF64-DF33-4647-B7DB-A92717AF7340}">
      <dgm:prSet/>
      <dgm:spPr/>
      <dgm:t>
        <a:bodyPr/>
        <a:lstStyle/>
        <a:p>
          <a:endParaRPr lang="en-US"/>
        </a:p>
      </dgm:t>
    </dgm:pt>
    <dgm:pt modelId="{3F4A5B17-8F00-4DB5-B99D-B4A2E5FC40C3}">
      <dgm:prSet/>
      <dgm:spPr/>
      <dgm:t>
        <a:bodyPr/>
        <a:lstStyle/>
        <a:p>
          <a:r>
            <a:rPr lang="hu-HU"/>
            <a:t>tagállam egyik régiójából a másikba történő export/import esetén kivetett díj is vámmal azonos hatású díj (pl. Franciaország tengeren túli megyéiben szedett dokkhasználati díj)</a:t>
          </a:r>
          <a:endParaRPr lang="en-US"/>
        </a:p>
      </dgm:t>
    </dgm:pt>
    <dgm:pt modelId="{05F54343-B9CC-4A7D-BB67-54F79F2BEA77}" type="parTrans" cxnId="{F8E0788D-0929-4E22-82B2-13922920E3BD}">
      <dgm:prSet/>
      <dgm:spPr/>
      <dgm:t>
        <a:bodyPr/>
        <a:lstStyle/>
        <a:p>
          <a:endParaRPr lang="en-US"/>
        </a:p>
      </dgm:t>
    </dgm:pt>
    <dgm:pt modelId="{B6DA58C4-9347-40C1-8A09-591FBEF18EF0}" type="sibTrans" cxnId="{F8E0788D-0929-4E22-82B2-13922920E3BD}">
      <dgm:prSet/>
      <dgm:spPr/>
      <dgm:t>
        <a:bodyPr/>
        <a:lstStyle/>
        <a:p>
          <a:endParaRPr lang="en-US"/>
        </a:p>
      </dgm:t>
    </dgm:pt>
    <dgm:pt modelId="{AA2570B9-AC6B-814C-A8D8-6FD2ECE90746}">
      <dgm:prSet custT="1"/>
      <dgm:spPr/>
      <dgm:t>
        <a:bodyPr/>
        <a:lstStyle/>
        <a:p>
          <a:r>
            <a:rPr lang="hu-HU" sz="1400" dirty="0" err="1"/>
            <a:t>EUMSz</a:t>
          </a:r>
          <a:r>
            <a:rPr lang="hu-HU" sz="1400" dirty="0"/>
            <a:t> 28. cikk : „Az Unió vámuniót alkot, amely a teljes árukereskedelemre kiterjed, és magában foglalja a </a:t>
          </a:r>
          <a:r>
            <a:rPr lang="hu-HU" sz="1400" b="1" dirty="0"/>
            <a:t>behozatali és kiviteli vámok</a:t>
          </a:r>
          <a:r>
            <a:rPr lang="hu-HU" sz="1400" dirty="0"/>
            <a:t>, valamint az </a:t>
          </a:r>
          <a:r>
            <a:rPr lang="hu-HU" sz="1400" b="1" dirty="0"/>
            <a:t>azokkal azonos hatású díjak tilalmát</a:t>
          </a:r>
          <a:r>
            <a:rPr lang="hu-HU" sz="1400" dirty="0"/>
            <a:t> </a:t>
          </a:r>
          <a:r>
            <a:rPr lang="hu-HU" sz="1400" b="1" dirty="0"/>
            <a:t>a tagállamok között</a:t>
          </a:r>
          <a:r>
            <a:rPr lang="hu-HU" sz="1400" dirty="0"/>
            <a:t>, továbbá közös vámtarifa bevezetését harmadik országokkal fenntartott kapcsolataikban.”</a:t>
          </a:r>
          <a:endParaRPr lang="en-US" sz="1400" dirty="0"/>
        </a:p>
      </dgm:t>
    </dgm:pt>
    <dgm:pt modelId="{9C02A226-9C82-224B-B2C3-F3DBA8CEF561}" type="parTrans" cxnId="{9C4E3956-616B-F64F-86DC-69238BEFC2D9}">
      <dgm:prSet/>
      <dgm:spPr/>
      <dgm:t>
        <a:bodyPr/>
        <a:lstStyle/>
        <a:p>
          <a:endParaRPr lang="hu-HU"/>
        </a:p>
      </dgm:t>
    </dgm:pt>
    <dgm:pt modelId="{CB2EA84B-98AC-4B47-873F-D91FD8E12125}" type="sibTrans" cxnId="{9C4E3956-616B-F64F-86DC-69238BEFC2D9}">
      <dgm:prSet/>
      <dgm:spPr/>
      <dgm:t>
        <a:bodyPr/>
        <a:lstStyle/>
        <a:p>
          <a:endParaRPr lang="hu-HU"/>
        </a:p>
      </dgm:t>
    </dgm:pt>
    <dgm:pt modelId="{548C1E4D-B1E7-3A44-9381-FD40A06ABF14}" type="pres">
      <dgm:prSet presAssocID="{FBD521C8-A9A5-403D-8C91-13EF9540FD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A05675D-6678-CE46-8222-66C61E0D1A29}" type="pres">
      <dgm:prSet presAssocID="{DA15039B-B49F-407E-A6FB-12CA28B45173}" presName="composite" presStyleCnt="0"/>
      <dgm:spPr/>
    </dgm:pt>
    <dgm:pt modelId="{E484296A-1151-1743-BF59-E400D22C387C}" type="pres">
      <dgm:prSet presAssocID="{DA15039B-B49F-407E-A6FB-12CA28B4517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7920F3-A46E-E24A-9673-23D19142E301}" type="pres">
      <dgm:prSet presAssocID="{DA15039B-B49F-407E-A6FB-12CA28B4517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CCDDF3-E09C-7A47-86A5-74DA0BA1F500}" type="pres">
      <dgm:prSet presAssocID="{48EEF8B5-B771-49AA-AB2F-2CA01A8DBBEC}" presName="space" presStyleCnt="0"/>
      <dgm:spPr/>
    </dgm:pt>
    <dgm:pt modelId="{C921547A-99B7-A242-A8CD-E46596BCAF4B}" type="pres">
      <dgm:prSet presAssocID="{42B13755-12EA-4F20-B957-732F184B51D4}" presName="composite" presStyleCnt="0"/>
      <dgm:spPr/>
    </dgm:pt>
    <dgm:pt modelId="{2C037923-E026-D543-B404-687D0AA55D36}" type="pres">
      <dgm:prSet presAssocID="{42B13755-12EA-4F20-B957-732F184B51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90044A-E970-D44E-8EA4-F28B9C7EB380}" type="pres">
      <dgm:prSet presAssocID="{42B13755-12EA-4F20-B957-732F184B51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F9A4274-9CFB-4305-9C26-4DB5500C68C3}" srcId="{FBD521C8-A9A5-403D-8C91-13EF9540FDFF}" destId="{DA15039B-B49F-407E-A6FB-12CA28B45173}" srcOrd="0" destOrd="0" parTransId="{B3352A14-C5DD-480B-94CB-76002F5A5786}" sibTransId="{48EEF8B5-B771-49AA-AB2F-2CA01A8DBBEC}"/>
    <dgm:cxn modelId="{41A3D9D6-6114-144D-BEFC-27A85148A22F}" type="presOf" srcId="{84699750-DB8B-4D2E-9CA3-2383B3E050A3}" destId="{8B7920F3-A46E-E24A-9673-23D19142E301}" srcOrd="0" destOrd="1" presId="urn:microsoft.com/office/officeart/2005/8/layout/hList1"/>
    <dgm:cxn modelId="{11D312DE-05B5-F04C-893C-7718087B77C5}" type="presOf" srcId="{C23BB4A6-B310-4848-9424-960122D3F495}" destId="{A390044A-E970-D44E-8EA4-F28B9C7EB380}" srcOrd="0" destOrd="2" presId="urn:microsoft.com/office/officeart/2005/8/layout/hList1"/>
    <dgm:cxn modelId="{2F42E3DE-3C0F-B142-B532-EB2CA2EA9072}" type="presOf" srcId="{AA2570B9-AC6B-814C-A8D8-6FD2ECE90746}" destId="{8B7920F3-A46E-E24A-9673-23D19142E301}" srcOrd="0" destOrd="0" presId="urn:microsoft.com/office/officeart/2005/8/layout/hList1"/>
    <dgm:cxn modelId="{BDF29B87-B76A-4E2D-8969-5DBDE5F0F65D}" srcId="{FBD521C8-A9A5-403D-8C91-13EF9540FDFF}" destId="{42B13755-12EA-4F20-B957-732F184B51D4}" srcOrd="1" destOrd="0" parTransId="{D03F2147-8DA5-4AEA-8BDE-BB3AFA291916}" sibTransId="{EEFC3713-165B-4C66-BEBA-252F0768857E}"/>
    <dgm:cxn modelId="{9C4E3956-616B-F64F-86DC-69238BEFC2D9}" srcId="{DA15039B-B49F-407E-A6FB-12CA28B45173}" destId="{AA2570B9-AC6B-814C-A8D8-6FD2ECE90746}" srcOrd="0" destOrd="0" parTransId="{9C02A226-9C82-224B-B2C3-F3DBA8CEF561}" sibTransId="{CB2EA84B-98AC-4B47-873F-D91FD8E12125}"/>
    <dgm:cxn modelId="{F1BB76B3-6717-D448-B9A9-1FE314EDA31E}" type="presOf" srcId="{11303E04-8963-4F90-A833-942AD65119AC}" destId="{A390044A-E970-D44E-8EA4-F28B9C7EB380}" srcOrd="0" destOrd="1" presId="urn:microsoft.com/office/officeart/2005/8/layout/hList1"/>
    <dgm:cxn modelId="{A2A673AA-A5B4-454C-A02B-CDCEA0ED58D0}" srcId="{42B13755-12EA-4F20-B957-732F184B51D4}" destId="{2C54C11D-2FE6-4784-99E6-19C30B8529A2}" srcOrd="0" destOrd="0" parTransId="{2F63460A-92C5-4E4B-915B-8B37018C0739}" sibTransId="{F5175711-2BD3-40E4-8825-57F7467ADE2A}"/>
    <dgm:cxn modelId="{E880B86F-F780-4FF1-BE29-555D313A1E17}" srcId="{DA15039B-B49F-407E-A6FB-12CA28B45173}" destId="{84699750-DB8B-4D2E-9CA3-2383B3E050A3}" srcOrd="1" destOrd="0" parTransId="{811FB1D9-95BA-4FF2-A937-B7BBB8414D67}" sibTransId="{BFB56153-9423-4286-A677-628705414549}"/>
    <dgm:cxn modelId="{649F0BC6-6072-4FF5-9CB0-7720A00253F1}" srcId="{C23BB4A6-B310-4848-9424-960122D3F495}" destId="{A840A678-69FA-4FE4-B00E-B6E4403A8F56}" srcOrd="1" destOrd="0" parTransId="{0528D878-FB58-47F4-AEAD-30D297A51DF9}" sibTransId="{947869FC-DA4C-42A1-83A9-3548FD2804D4}"/>
    <dgm:cxn modelId="{35048513-84DC-4181-B8C2-A3934A85A298}" srcId="{42B13755-12EA-4F20-B957-732F184B51D4}" destId="{11303E04-8963-4F90-A833-942AD65119AC}" srcOrd="1" destOrd="0" parTransId="{1CBE152F-FE94-498F-B1FB-48531F01C5C3}" sibTransId="{C5D08A7C-6172-4CE6-9ECC-CFB85A1C3DA4}"/>
    <dgm:cxn modelId="{F60980AC-CD31-354B-9A19-C4B37CC576FC}" type="presOf" srcId="{3F4A5B17-8F00-4DB5-B99D-B4A2E5FC40C3}" destId="{A390044A-E970-D44E-8EA4-F28B9C7EB380}" srcOrd="0" destOrd="6" presId="urn:microsoft.com/office/officeart/2005/8/layout/hList1"/>
    <dgm:cxn modelId="{340C4887-FE86-D64D-8662-568616D8E5C2}" type="presOf" srcId="{37892924-64F9-46A2-B6D8-BFAB32904571}" destId="{A390044A-E970-D44E-8EA4-F28B9C7EB380}" srcOrd="0" destOrd="3" presId="urn:microsoft.com/office/officeart/2005/8/layout/hList1"/>
    <dgm:cxn modelId="{433A5ACF-F9C9-B24F-83E8-42533DBF899A}" type="presOf" srcId="{A840A678-69FA-4FE4-B00E-B6E4403A8F56}" destId="{A390044A-E970-D44E-8EA4-F28B9C7EB380}" srcOrd="0" destOrd="4" presId="urn:microsoft.com/office/officeart/2005/8/layout/hList1"/>
    <dgm:cxn modelId="{2EF34930-5004-7645-88D4-BB8126C51181}" type="presOf" srcId="{2C54C11D-2FE6-4784-99E6-19C30B8529A2}" destId="{A390044A-E970-D44E-8EA4-F28B9C7EB380}" srcOrd="0" destOrd="0" presId="urn:microsoft.com/office/officeart/2005/8/layout/hList1"/>
    <dgm:cxn modelId="{756866E0-A497-471E-A7DF-7D04039C9C31}" srcId="{C23BB4A6-B310-4848-9424-960122D3F495}" destId="{37892924-64F9-46A2-B6D8-BFAB32904571}" srcOrd="0" destOrd="0" parTransId="{D4446939-9949-4EBA-9D59-9B722B783129}" sibTransId="{63B9E9DF-C40E-4CC8-B8E7-84CE61FBBBA8}"/>
    <dgm:cxn modelId="{178F7CE8-77B2-AB4E-8E2E-23FCE22FED10}" type="presOf" srcId="{DA15039B-B49F-407E-A6FB-12CA28B45173}" destId="{E484296A-1151-1743-BF59-E400D22C387C}" srcOrd="0" destOrd="0" presId="urn:microsoft.com/office/officeart/2005/8/layout/hList1"/>
    <dgm:cxn modelId="{CBD53CDA-EF8B-4C91-A69B-2916E2B2599E}" srcId="{42B13755-12EA-4F20-B957-732F184B51D4}" destId="{C23BB4A6-B310-4848-9424-960122D3F495}" srcOrd="2" destOrd="0" parTransId="{84DD4AD2-8FD0-47E5-AE3F-484C07978F41}" sibTransId="{7E9C2819-84C1-4301-A80F-D47B14F2569D}"/>
    <dgm:cxn modelId="{F8E0788D-0929-4E22-82B2-13922920E3BD}" srcId="{C23BB4A6-B310-4848-9424-960122D3F495}" destId="{3F4A5B17-8F00-4DB5-B99D-B4A2E5FC40C3}" srcOrd="3" destOrd="0" parTransId="{05F54343-B9CC-4A7D-BB67-54F79F2BEA77}" sibTransId="{B6DA58C4-9347-40C1-8A09-591FBEF18EF0}"/>
    <dgm:cxn modelId="{AB4C3269-2721-564C-8ED9-4DE6FCD545B4}" type="presOf" srcId="{FBD521C8-A9A5-403D-8C91-13EF9540FDFF}" destId="{548C1E4D-B1E7-3A44-9381-FD40A06ABF14}" srcOrd="0" destOrd="0" presId="urn:microsoft.com/office/officeart/2005/8/layout/hList1"/>
    <dgm:cxn modelId="{135DFF64-DF33-4647-B7DB-A92717AF7340}" srcId="{C23BB4A6-B310-4848-9424-960122D3F495}" destId="{D793771B-1D9D-4E39-82BF-68527FC2F3F5}" srcOrd="2" destOrd="0" parTransId="{7CBEC7AB-BCDA-438A-A2C2-27A2D36EE538}" sibTransId="{A8E93EC2-F872-40BE-840B-326EE576873B}"/>
    <dgm:cxn modelId="{DF9D8569-B940-1541-A40E-6AEC241BB01F}" type="presOf" srcId="{D793771B-1D9D-4E39-82BF-68527FC2F3F5}" destId="{A390044A-E970-D44E-8EA4-F28B9C7EB380}" srcOrd="0" destOrd="5" presId="urn:microsoft.com/office/officeart/2005/8/layout/hList1"/>
    <dgm:cxn modelId="{351F28A0-A1B4-F04D-BD34-28CD3CBA553A}" type="presOf" srcId="{42B13755-12EA-4F20-B957-732F184B51D4}" destId="{2C037923-E026-D543-B404-687D0AA55D36}" srcOrd="0" destOrd="0" presId="urn:microsoft.com/office/officeart/2005/8/layout/hList1"/>
    <dgm:cxn modelId="{1BDCB767-3CD8-9247-BE81-9434E6613588}" type="presParOf" srcId="{548C1E4D-B1E7-3A44-9381-FD40A06ABF14}" destId="{1A05675D-6678-CE46-8222-66C61E0D1A29}" srcOrd="0" destOrd="0" presId="urn:microsoft.com/office/officeart/2005/8/layout/hList1"/>
    <dgm:cxn modelId="{F9F6DBFE-13BD-8941-AD7F-6C09564FF600}" type="presParOf" srcId="{1A05675D-6678-CE46-8222-66C61E0D1A29}" destId="{E484296A-1151-1743-BF59-E400D22C387C}" srcOrd="0" destOrd="0" presId="urn:microsoft.com/office/officeart/2005/8/layout/hList1"/>
    <dgm:cxn modelId="{B410616D-0CC5-6C4F-A15B-D04800A8D6E2}" type="presParOf" srcId="{1A05675D-6678-CE46-8222-66C61E0D1A29}" destId="{8B7920F3-A46E-E24A-9673-23D19142E301}" srcOrd="1" destOrd="0" presId="urn:microsoft.com/office/officeart/2005/8/layout/hList1"/>
    <dgm:cxn modelId="{867395AE-D544-4B40-92BF-82CB22BC189D}" type="presParOf" srcId="{548C1E4D-B1E7-3A44-9381-FD40A06ABF14}" destId="{A2CCDDF3-E09C-7A47-86A5-74DA0BA1F500}" srcOrd="1" destOrd="0" presId="urn:microsoft.com/office/officeart/2005/8/layout/hList1"/>
    <dgm:cxn modelId="{3C2C8BFC-CA99-484E-B04C-495F6188BCA4}" type="presParOf" srcId="{548C1E4D-B1E7-3A44-9381-FD40A06ABF14}" destId="{C921547A-99B7-A242-A8CD-E46596BCAF4B}" srcOrd="2" destOrd="0" presId="urn:microsoft.com/office/officeart/2005/8/layout/hList1"/>
    <dgm:cxn modelId="{0789564E-E788-1E44-BC8F-C72CE2EE33FE}" type="presParOf" srcId="{C921547A-99B7-A242-A8CD-E46596BCAF4B}" destId="{2C037923-E026-D543-B404-687D0AA55D36}" srcOrd="0" destOrd="0" presId="urn:microsoft.com/office/officeart/2005/8/layout/hList1"/>
    <dgm:cxn modelId="{A7046A73-1CFD-5D4C-B23D-0BACF346221A}" type="presParOf" srcId="{C921547A-99B7-A242-A8CD-E46596BCAF4B}" destId="{A390044A-E970-D44E-8EA4-F28B9C7EB3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BF4EAC-5FC1-4524-B2BF-78F8E001F1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040977-55D4-46E5-8E87-F21489A26504}">
      <dgm:prSet/>
      <dgm:spPr/>
      <dgm:t>
        <a:bodyPr/>
        <a:lstStyle/>
        <a:p>
          <a:r>
            <a:rPr lang="hu-HU" dirty="0" err="1"/>
            <a:t>EUMSz</a:t>
          </a:r>
          <a:r>
            <a:rPr lang="hu-HU" dirty="0"/>
            <a:t>. 110. cikk (1): „A tagállamok más tagállamból származó termékre sem közvetlenül, sem közvetve nem vetnek ki olyan </a:t>
          </a:r>
          <a:r>
            <a:rPr lang="hu-HU" u="sng" dirty="0"/>
            <a:t>belső adók</a:t>
          </a:r>
          <a:r>
            <a:rPr lang="hu-HU" dirty="0"/>
            <a:t>at, amelyek </a:t>
          </a:r>
          <a:r>
            <a:rPr lang="hu-HU" u="sng" dirty="0"/>
            <a:t>magasabbak, mint amelyeket a hasonló jellegű hazai termékre</a:t>
          </a:r>
          <a:r>
            <a:rPr lang="hu-HU" dirty="0"/>
            <a:t> közvetlenül vagy közvetve </a:t>
          </a:r>
          <a:r>
            <a:rPr lang="hu-HU" u="sng" dirty="0"/>
            <a:t>vetnek ki</a:t>
          </a:r>
          <a:r>
            <a:rPr lang="hu-HU" dirty="0"/>
            <a:t>”</a:t>
          </a:r>
          <a:endParaRPr lang="en-US" dirty="0"/>
        </a:p>
      </dgm:t>
    </dgm:pt>
    <dgm:pt modelId="{D03FEE6A-8701-4C70-8575-B4575DE117E5}" type="parTrans" cxnId="{8F1ED5E4-1B26-40A6-8CCD-803843E8E303}">
      <dgm:prSet/>
      <dgm:spPr/>
      <dgm:t>
        <a:bodyPr/>
        <a:lstStyle/>
        <a:p>
          <a:endParaRPr lang="en-US"/>
        </a:p>
      </dgm:t>
    </dgm:pt>
    <dgm:pt modelId="{1F82D66E-355F-4D8A-B2D2-952FBA0A5436}" type="sibTrans" cxnId="{8F1ED5E4-1B26-40A6-8CCD-803843E8E303}">
      <dgm:prSet/>
      <dgm:spPr/>
      <dgm:t>
        <a:bodyPr/>
        <a:lstStyle/>
        <a:p>
          <a:endParaRPr lang="en-US"/>
        </a:p>
      </dgm:t>
    </dgm:pt>
    <dgm:pt modelId="{1F12B44B-A2F9-4522-BAE8-D929D2E7A960}">
      <dgm:prSet/>
      <dgm:spPr/>
      <dgm:t>
        <a:bodyPr/>
        <a:lstStyle/>
        <a:p>
          <a:r>
            <a:rPr lang="hu-HU"/>
            <a:t>EUMSz. 110. cikk (2): „A tagállamok továbbá nem vetnek ki más tagállamok termékeire olyan természetű </a:t>
          </a:r>
          <a:r>
            <a:rPr lang="hu-HU" u="sng"/>
            <a:t>belső adó</a:t>
          </a:r>
          <a:r>
            <a:rPr lang="hu-HU"/>
            <a:t>t, amely </a:t>
          </a:r>
          <a:r>
            <a:rPr lang="hu-HU" u="sng"/>
            <a:t>más termékek közvetett védelmét szolgálhatja</a:t>
          </a:r>
          <a:r>
            <a:rPr lang="hu-HU"/>
            <a:t>.”</a:t>
          </a:r>
          <a:endParaRPr lang="en-US"/>
        </a:p>
      </dgm:t>
    </dgm:pt>
    <dgm:pt modelId="{ABBD7D11-4515-4290-B9D2-A3CCAFE41C17}" type="parTrans" cxnId="{1E4206C2-FC71-4EAC-9524-B0F21BDC6DDA}">
      <dgm:prSet/>
      <dgm:spPr/>
      <dgm:t>
        <a:bodyPr/>
        <a:lstStyle/>
        <a:p>
          <a:endParaRPr lang="en-US"/>
        </a:p>
      </dgm:t>
    </dgm:pt>
    <dgm:pt modelId="{3557745E-FE43-4ADF-8DAC-AE6E42AB57FF}" type="sibTrans" cxnId="{1E4206C2-FC71-4EAC-9524-B0F21BDC6DDA}">
      <dgm:prSet/>
      <dgm:spPr/>
      <dgm:t>
        <a:bodyPr/>
        <a:lstStyle/>
        <a:p>
          <a:endParaRPr lang="en-US"/>
        </a:p>
      </dgm:t>
    </dgm:pt>
    <dgm:pt modelId="{2F80A45C-E339-4A3C-A3F1-BFE5380BADBC}">
      <dgm:prSet/>
      <dgm:spPr/>
      <dgm:t>
        <a:bodyPr/>
        <a:lstStyle/>
        <a:p>
          <a:r>
            <a:rPr lang="hu-HU" u="sng"/>
            <a:t>Diszkriminatív adó</a:t>
          </a:r>
          <a:r>
            <a:rPr lang="hu-HU"/>
            <a:t>: </a:t>
          </a:r>
          <a:r>
            <a:rPr lang="hu-HU" b="1"/>
            <a:t>hasonló termék</a:t>
          </a:r>
          <a:r>
            <a:rPr lang="hu-HU"/>
            <a:t>ekre vonatkozik (ha hasonló tulajdonságokkal rendelkeznek és a fogyasztók szempontjából azonos igényeket elégítenek ki), közvetlen és közvetett is lehet;</a:t>
          </a:r>
          <a:endParaRPr lang="en-US"/>
        </a:p>
      </dgm:t>
    </dgm:pt>
    <dgm:pt modelId="{BC2541F6-2E6A-4E4E-B45F-A02BC80F270E}" type="parTrans" cxnId="{CAFCA072-00D7-4F3F-81A4-C25D64D2DDAA}">
      <dgm:prSet/>
      <dgm:spPr/>
      <dgm:t>
        <a:bodyPr/>
        <a:lstStyle/>
        <a:p>
          <a:endParaRPr lang="en-US"/>
        </a:p>
      </dgm:t>
    </dgm:pt>
    <dgm:pt modelId="{03939A33-C9EE-4347-926B-96A2699A5B92}" type="sibTrans" cxnId="{CAFCA072-00D7-4F3F-81A4-C25D64D2DDAA}">
      <dgm:prSet/>
      <dgm:spPr/>
      <dgm:t>
        <a:bodyPr/>
        <a:lstStyle/>
        <a:p>
          <a:endParaRPr lang="en-US"/>
        </a:p>
      </dgm:t>
    </dgm:pt>
    <dgm:pt modelId="{5E1FFA34-BACE-4BF2-A335-1BABA720708D}">
      <dgm:prSet/>
      <dgm:spPr/>
      <dgm:t>
        <a:bodyPr/>
        <a:lstStyle/>
        <a:p>
          <a:r>
            <a:rPr lang="hu-HU" u="sng"/>
            <a:t>Protekcionista adó</a:t>
          </a:r>
          <a:r>
            <a:rPr lang="hu-HU"/>
            <a:t>: nem kell, hogy a termékek hasonlóak legyenek, csak az, hogy </a:t>
          </a:r>
          <a:r>
            <a:rPr lang="hu-HU" b="1"/>
            <a:t>versenyhelyzet</a:t>
          </a:r>
          <a:r>
            <a:rPr lang="hu-HU"/>
            <a:t> álljon fent köztük (olyan termékek esetében, ahol nincs/elenyésző a hazai termelés: kérdés, hogy </a:t>
          </a:r>
          <a:r>
            <a:rPr lang="hu-HU" b="1"/>
            <a:t>van-e az import termékkel versenyben lévő hazai termék?</a:t>
          </a:r>
          <a:r>
            <a:rPr lang="hu-HU"/>
            <a:t>).</a:t>
          </a:r>
          <a:endParaRPr lang="en-US"/>
        </a:p>
      </dgm:t>
    </dgm:pt>
    <dgm:pt modelId="{AD938519-FB3F-4D37-BF55-B0D5FCEE737A}" type="parTrans" cxnId="{295B8807-B781-4C76-BF46-5C4647D7365E}">
      <dgm:prSet/>
      <dgm:spPr/>
      <dgm:t>
        <a:bodyPr/>
        <a:lstStyle/>
        <a:p>
          <a:endParaRPr lang="en-US"/>
        </a:p>
      </dgm:t>
    </dgm:pt>
    <dgm:pt modelId="{01BF58AF-114A-4486-82DC-42DBB1B79BDA}" type="sibTrans" cxnId="{295B8807-B781-4C76-BF46-5C4647D7365E}">
      <dgm:prSet/>
      <dgm:spPr/>
      <dgm:t>
        <a:bodyPr/>
        <a:lstStyle/>
        <a:p>
          <a:endParaRPr lang="en-US"/>
        </a:p>
      </dgm:t>
    </dgm:pt>
    <dgm:pt modelId="{97FE1B02-1E44-F34D-A272-0C7E25EF0E1C}" type="pres">
      <dgm:prSet presAssocID="{4FBF4EAC-5FC1-4524-B2BF-78F8E001F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A940DB-A178-E746-A68B-038787B45A80}" type="pres">
      <dgm:prSet presAssocID="{B5040977-55D4-46E5-8E87-F21489A26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F1C26-BBB8-C549-9ECB-FA1426416019}" type="pres">
      <dgm:prSet presAssocID="{1F82D66E-355F-4D8A-B2D2-952FBA0A5436}" presName="spacer" presStyleCnt="0"/>
      <dgm:spPr/>
    </dgm:pt>
    <dgm:pt modelId="{C222E561-BAF2-9D4B-96E4-21A06FF31DDF}" type="pres">
      <dgm:prSet presAssocID="{1F12B44B-A2F9-4522-BAE8-D929D2E7A9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809971-DF76-3E44-ADB2-874630F69990}" type="pres">
      <dgm:prSet presAssocID="{3557745E-FE43-4ADF-8DAC-AE6E42AB57FF}" presName="spacer" presStyleCnt="0"/>
      <dgm:spPr/>
    </dgm:pt>
    <dgm:pt modelId="{13488769-6929-B547-B41A-8EBFB335D47A}" type="pres">
      <dgm:prSet presAssocID="{2F80A45C-E339-4A3C-A3F1-BFE5380BAD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D90892-9340-E849-B069-25AE7F96939C}" type="pres">
      <dgm:prSet presAssocID="{03939A33-C9EE-4347-926B-96A2699A5B92}" presName="spacer" presStyleCnt="0"/>
      <dgm:spPr/>
    </dgm:pt>
    <dgm:pt modelId="{ADF3E5E3-9BAF-4D46-94BA-D17159F54BBD}" type="pres">
      <dgm:prSet presAssocID="{5E1FFA34-BACE-4BF2-A335-1BABA72070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4206C2-FC71-4EAC-9524-B0F21BDC6DDA}" srcId="{4FBF4EAC-5FC1-4524-B2BF-78F8E001F146}" destId="{1F12B44B-A2F9-4522-BAE8-D929D2E7A960}" srcOrd="1" destOrd="0" parTransId="{ABBD7D11-4515-4290-B9D2-A3CCAFE41C17}" sibTransId="{3557745E-FE43-4ADF-8DAC-AE6E42AB57FF}"/>
    <dgm:cxn modelId="{8F1ED5E4-1B26-40A6-8CCD-803843E8E303}" srcId="{4FBF4EAC-5FC1-4524-B2BF-78F8E001F146}" destId="{B5040977-55D4-46E5-8E87-F21489A26504}" srcOrd="0" destOrd="0" parTransId="{D03FEE6A-8701-4C70-8575-B4575DE117E5}" sibTransId="{1F82D66E-355F-4D8A-B2D2-952FBA0A5436}"/>
    <dgm:cxn modelId="{58EAFAFB-01DF-0A46-A480-3D315FACF1DE}" type="presOf" srcId="{1F12B44B-A2F9-4522-BAE8-D929D2E7A960}" destId="{C222E561-BAF2-9D4B-96E4-21A06FF31DDF}" srcOrd="0" destOrd="0" presId="urn:microsoft.com/office/officeart/2005/8/layout/vList2"/>
    <dgm:cxn modelId="{40E08E48-B21A-2C42-9E11-4CCD57883AE7}" type="presOf" srcId="{4FBF4EAC-5FC1-4524-B2BF-78F8E001F146}" destId="{97FE1B02-1E44-F34D-A272-0C7E25EF0E1C}" srcOrd="0" destOrd="0" presId="urn:microsoft.com/office/officeart/2005/8/layout/vList2"/>
    <dgm:cxn modelId="{CAFCA072-00D7-4F3F-81A4-C25D64D2DDAA}" srcId="{4FBF4EAC-5FC1-4524-B2BF-78F8E001F146}" destId="{2F80A45C-E339-4A3C-A3F1-BFE5380BADBC}" srcOrd="2" destOrd="0" parTransId="{BC2541F6-2E6A-4E4E-B45F-A02BC80F270E}" sibTransId="{03939A33-C9EE-4347-926B-96A2699A5B92}"/>
    <dgm:cxn modelId="{6E3A0A21-C9FD-DD43-AD0C-720DAF86350F}" type="presOf" srcId="{2F80A45C-E339-4A3C-A3F1-BFE5380BADBC}" destId="{13488769-6929-B547-B41A-8EBFB335D47A}" srcOrd="0" destOrd="0" presId="urn:microsoft.com/office/officeart/2005/8/layout/vList2"/>
    <dgm:cxn modelId="{0C5F07D8-FB11-F149-B6CC-48B43F882D11}" type="presOf" srcId="{B5040977-55D4-46E5-8E87-F21489A26504}" destId="{DEA940DB-A178-E746-A68B-038787B45A80}" srcOrd="0" destOrd="0" presId="urn:microsoft.com/office/officeart/2005/8/layout/vList2"/>
    <dgm:cxn modelId="{295B8807-B781-4C76-BF46-5C4647D7365E}" srcId="{4FBF4EAC-5FC1-4524-B2BF-78F8E001F146}" destId="{5E1FFA34-BACE-4BF2-A335-1BABA720708D}" srcOrd="3" destOrd="0" parTransId="{AD938519-FB3F-4D37-BF55-B0D5FCEE737A}" sibTransId="{01BF58AF-114A-4486-82DC-42DBB1B79BDA}"/>
    <dgm:cxn modelId="{01F5C981-BFF8-544B-8347-BA000A2A63B5}" type="presOf" srcId="{5E1FFA34-BACE-4BF2-A335-1BABA720708D}" destId="{ADF3E5E3-9BAF-4D46-94BA-D17159F54BBD}" srcOrd="0" destOrd="0" presId="urn:microsoft.com/office/officeart/2005/8/layout/vList2"/>
    <dgm:cxn modelId="{F7A43BEA-CEB5-C94E-A2DB-F7AE655EFB1C}" type="presParOf" srcId="{97FE1B02-1E44-F34D-A272-0C7E25EF0E1C}" destId="{DEA940DB-A178-E746-A68B-038787B45A80}" srcOrd="0" destOrd="0" presId="urn:microsoft.com/office/officeart/2005/8/layout/vList2"/>
    <dgm:cxn modelId="{E7B8C24E-B8DC-A842-8866-C83DD3417D5F}" type="presParOf" srcId="{97FE1B02-1E44-F34D-A272-0C7E25EF0E1C}" destId="{675F1C26-BBB8-C549-9ECB-FA1426416019}" srcOrd="1" destOrd="0" presId="urn:microsoft.com/office/officeart/2005/8/layout/vList2"/>
    <dgm:cxn modelId="{4D09FFF5-9A45-2442-98F8-4A51C142B376}" type="presParOf" srcId="{97FE1B02-1E44-F34D-A272-0C7E25EF0E1C}" destId="{C222E561-BAF2-9D4B-96E4-21A06FF31DDF}" srcOrd="2" destOrd="0" presId="urn:microsoft.com/office/officeart/2005/8/layout/vList2"/>
    <dgm:cxn modelId="{F2C4A892-DE44-774A-9782-E37820788338}" type="presParOf" srcId="{97FE1B02-1E44-F34D-A272-0C7E25EF0E1C}" destId="{9B809971-DF76-3E44-ADB2-874630F69990}" srcOrd="3" destOrd="0" presId="urn:microsoft.com/office/officeart/2005/8/layout/vList2"/>
    <dgm:cxn modelId="{7FE44EEB-8C30-ED4D-9834-5658EB7384FB}" type="presParOf" srcId="{97FE1B02-1E44-F34D-A272-0C7E25EF0E1C}" destId="{13488769-6929-B547-B41A-8EBFB335D47A}" srcOrd="4" destOrd="0" presId="urn:microsoft.com/office/officeart/2005/8/layout/vList2"/>
    <dgm:cxn modelId="{C427C2EC-28A3-8A47-B364-123211CD940A}" type="presParOf" srcId="{97FE1B02-1E44-F34D-A272-0C7E25EF0E1C}" destId="{A3D90892-9340-E849-B069-25AE7F96939C}" srcOrd="5" destOrd="0" presId="urn:microsoft.com/office/officeart/2005/8/layout/vList2"/>
    <dgm:cxn modelId="{96D9A948-1602-8249-81D3-50A58CF36627}" type="presParOf" srcId="{97FE1B02-1E44-F34D-A272-0C7E25EF0E1C}" destId="{ADF3E5E3-9BAF-4D46-94BA-D17159F54B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E8C0BC-C68F-4970-B89E-B6AD99E884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EF2401-3F70-4E7F-B18C-448AD23AFF38}">
      <dgm:prSet/>
      <dgm:spPr/>
      <dgm:t>
        <a:bodyPr/>
        <a:lstStyle/>
        <a:p>
          <a:r>
            <a:rPr lang="hu-HU" dirty="0"/>
            <a:t>A munkavállalás szabadsága </a:t>
          </a:r>
          <a:r>
            <a:rPr lang="hu-HU" b="1" u="sng" dirty="0"/>
            <a:t>jogot</a:t>
          </a:r>
          <a:r>
            <a:rPr lang="hu-HU" dirty="0"/>
            <a:t> biztosít a munkavállalónak arra, hogy más tagállamokban:</a:t>
          </a:r>
          <a:endParaRPr lang="en-US" dirty="0"/>
        </a:p>
      </dgm:t>
    </dgm:pt>
    <dgm:pt modelId="{E9BEF107-1AE2-49CB-A54C-BDE8EEC9A6D3}" type="parTrans" cxnId="{2F4E804A-6F12-4179-9670-CB8D5E21742A}">
      <dgm:prSet/>
      <dgm:spPr/>
      <dgm:t>
        <a:bodyPr/>
        <a:lstStyle/>
        <a:p>
          <a:endParaRPr lang="en-US"/>
        </a:p>
      </dgm:t>
    </dgm:pt>
    <dgm:pt modelId="{10F25682-1A93-4069-A177-EB06DDDAA274}" type="sibTrans" cxnId="{2F4E804A-6F12-4179-9670-CB8D5E21742A}">
      <dgm:prSet/>
      <dgm:spPr/>
      <dgm:t>
        <a:bodyPr/>
        <a:lstStyle/>
        <a:p>
          <a:endParaRPr lang="en-US"/>
        </a:p>
      </dgm:t>
    </dgm:pt>
    <dgm:pt modelId="{8A14338A-AD23-4D7F-92E6-5DEA5D5E8F3F}">
      <dgm:prSet custT="1"/>
      <dgm:spPr/>
      <dgm:t>
        <a:bodyPr/>
        <a:lstStyle/>
        <a:p>
          <a:r>
            <a:rPr lang="hu-HU" sz="1200" dirty="0"/>
            <a:t> tényleges </a:t>
          </a:r>
          <a:r>
            <a:rPr lang="hu-HU" sz="1200" b="1" dirty="0"/>
            <a:t>állásajánlatokra </a:t>
          </a:r>
          <a:r>
            <a:rPr lang="hu-HU" sz="1200" b="1" u="sng" dirty="0"/>
            <a:t>jelentkezzen</a:t>
          </a:r>
          <a:r>
            <a:rPr lang="hu-HU" sz="1200" dirty="0"/>
            <a:t>;</a:t>
          </a:r>
          <a:endParaRPr lang="en-US" sz="1200" dirty="0"/>
        </a:p>
      </dgm:t>
    </dgm:pt>
    <dgm:pt modelId="{32982FF0-FF2D-4446-AF5D-515B6CB471A1}" type="parTrans" cxnId="{F1B725E1-FBCD-49D3-B902-C742690CDB34}">
      <dgm:prSet/>
      <dgm:spPr/>
      <dgm:t>
        <a:bodyPr/>
        <a:lstStyle/>
        <a:p>
          <a:endParaRPr lang="en-US"/>
        </a:p>
      </dgm:t>
    </dgm:pt>
    <dgm:pt modelId="{3F049B72-E93E-46EA-9CA9-AEDC5D8B41CB}" type="sibTrans" cxnId="{F1B725E1-FBCD-49D3-B902-C742690CDB34}">
      <dgm:prSet/>
      <dgm:spPr/>
      <dgm:t>
        <a:bodyPr/>
        <a:lstStyle/>
        <a:p>
          <a:endParaRPr lang="en-US"/>
        </a:p>
      </dgm:t>
    </dgm:pt>
    <dgm:pt modelId="{AB403E52-D658-40E9-9F32-B3BA27C9E725}">
      <dgm:prSet custT="1"/>
      <dgm:spPr/>
      <dgm:t>
        <a:bodyPr/>
        <a:lstStyle/>
        <a:p>
          <a:r>
            <a:rPr lang="hu-HU" sz="1200" dirty="0"/>
            <a:t> e célból a tagállamok területén </a:t>
          </a:r>
          <a:r>
            <a:rPr lang="hu-HU" sz="1200" b="1" dirty="0"/>
            <a:t>szabadon </a:t>
          </a:r>
          <a:r>
            <a:rPr lang="hu-HU" sz="1200" b="1" u="sng" dirty="0"/>
            <a:t>mozogjon</a:t>
          </a:r>
          <a:r>
            <a:rPr lang="hu-HU" sz="1200" dirty="0"/>
            <a:t>;</a:t>
          </a:r>
          <a:endParaRPr lang="en-US" sz="1200" dirty="0"/>
        </a:p>
      </dgm:t>
    </dgm:pt>
    <dgm:pt modelId="{0FDC43E2-8199-4585-A496-88464CE7BA86}" type="parTrans" cxnId="{DDEDA30F-31F0-483F-A6BD-F69B3ACB4272}">
      <dgm:prSet/>
      <dgm:spPr/>
      <dgm:t>
        <a:bodyPr/>
        <a:lstStyle/>
        <a:p>
          <a:endParaRPr lang="en-US"/>
        </a:p>
      </dgm:t>
    </dgm:pt>
    <dgm:pt modelId="{752BC52D-CA19-40FB-919F-6D249BF72B09}" type="sibTrans" cxnId="{DDEDA30F-31F0-483F-A6BD-F69B3ACB4272}">
      <dgm:prSet/>
      <dgm:spPr/>
      <dgm:t>
        <a:bodyPr/>
        <a:lstStyle/>
        <a:p>
          <a:endParaRPr lang="en-US"/>
        </a:p>
      </dgm:t>
    </dgm:pt>
    <dgm:pt modelId="{08E7B240-D1A3-4A70-B2C1-3FA00D48D71F}">
      <dgm:prSet custT="1"/>
      <dgm:spPr/>
      <dgm:t>
        <a:bodyPr/>
        <a:lstStyle/>
        <a:p>
          <a:r>
            <a:rPr lang="hu-HU" sz="1200" dirty="0"/>
            <a:t> munkavállalás céljából valamely tagállamban </a:t>
          </a:r>
          <a:r>
            <a:rPr lang="hu-HU" sz="1200" b="1" u="sng" dirty="0"/>
            <a:t>tartózkodjon</a:t>
          </a:r>
          <a:r>
            <a:rPr lang="hu-HU" sz="1200" b="1" dirty="0"/>
            <a:t> </a:t>
          </a:r>
          <a:r>
            <a:rPr lang="hu-HU" sz="1200" dirty="0"/>
            <a:t>az adott tagállam állampolgárainak foglalkoztatására vonatkozó törvényi, rendeleti vagy közigazgatási rendelkezéseknek megfelelően;</a:t>
          </a:r>
          <a:endParaRPr lang="en-US" sz="1200" dirty="0"/>
        </a:p>
      </dgm:t>
    </dgm:pt>
    <dgm:pt modelId="{4D252171-7007-477B-B7B1-251BBC6D72D4}" type="parTrans" cxnId="{F5AC7B14-2382-4CBB-A303-9BF55320CEF4}">
      <dgm:prSet/>
      <dgm:spPr/>
      <dgm:t>
        <a:bodyPr/>
        <a:lstStyle/>
        <a:p>
          <a:endParaRPr lang="en-US"/>
        </a:p>
      </dgm:t>
    </dgm:pt>
    <dgm:pt modelId="{6F2DA570-A4F7-4ADE-9A52-4A2516495D2E}" type="sibTrans" cxnId="{F5AC7B14-2382-4CBB-A303-9BF55320CEF4}">
      <dgm:prSet/>
      <dgm:spPr/>
      <dgm:t>
        <a:bodyPr/>
        <a:lstStyle/>
        <a:p>
          <a:endParaRPr lang="en-US"/>
        </a:p>
      </dgm:t>
    </dgm:pt>
    <dgm:pt modelId="{4FEEE15B-A578-4D11-B87B-73D33DF5B90C}">
      <dgm:prSet custT="1"/>
      <dgm:spPr/>
      <dgm:t>
        <a:bodyPr/>
        <a:lstStyle/>
        <a:p>
          <a:r>
            <a:rPr lang="hu-HU" sz="1200" dirty="0"/>
            <a:t> egy tagállamban történő alkalmazását követően a Bizottság által rendeletekben meghatározott feltételek mellett az adott </a:t>
          </a:r>
          <a:r>
            <a:rPr lang="hu-HU" sz="1200" b="1" dirty="0"/>
            <a:t>t</a:t>
          </a:r>
          <a:r>
            <a:rPr lang="hu-HU" sz="1200" b="0" dirty="0"/>
            <a:t>agállam területén </a:t>
          </a:r>
          <a:r>
            <a:rPr lang="hu-HU" sz="1200" b="0" u="sng" dirty="0"/>
            <a:t>maradjon</a:t>
          </a:r>
          <a:r>
            <a:rPr lang="hu-HU" sz="1200" b="0" dirty="0"/>
            <a:t>.</a:t>
          </a:r>
          <a:endParaRPr lang="en-US" sz="1200" b="0" dirty="0"/>
        </a:p>
      </dgm:t>
    </dgm:pt>
    <dgm:pt modelId="{0DC8E84B-72E3-4380-BAFC-FE55D1F7D251}" type="parTrans" cxnId="{18609DDE-0B71-4EC1-A5FF-3852628D8EA4}">
      <dgm:prSet/>
      <dgm:spPr/>
      <dgm:t>
        <a:bodyPr/>
        <a:lstStyle/>
        <a:p>
          <a:endParaRPr lang="en-US"/>
        </a:p>
      </dgm:t>
    </dgm:pt>
    <dgm:pt modelId="{250FFF7A-C60A-4604-932A-A488DC12CC6D}" type="sibTrans" cxnId="{18609DDE-0B71-4EC1-A5FF-3852628D8EA4}">
      <dgm:prSet/>
      <dgm:spPr/>
      <dgm:t>
        <a:bodyPr/>
        <a:lstStyle/>
        <a:p>
          <a:endParaRPr lang="en-US"/>
        </a:p>
      </dgm:t>
    </dgm:pt>
    <dgm:pt modelId="{B7A3DA77-33F9-4B89-900F-A89CA1873DFC}">
      <dgm:prSet/>
      <dgm:spPr/>
      <dgm:t>
        <a:bodyPr/>
        <a:lstStyle/>
        <a:p>
          <a:r>
            <a:rPr lang="hu-HU" dirty="0"/>
            <a:t>E tekintetben mind a közvetlen, mind a közvetett diszkrimináció tilos!</a:t>
          </a:r>
          <a:endParaRPr lang="en-US" dirty="0"/>
        </a:p>
      </dgm:t>
    </dgm:pt>
    <dgm:pt modelId="{75083F40-33D3-43C5-B205-7B220D10CEEF}" type="parTrans" cxnId="{58B32100-4A3B-44E9-A14E-7F8A2A3F95B3}">
      <dgm:prSet/>
      <dgm:spPr/>
      <dgm:t>
        <a:bodyPr/>
        <a:lstStyle/>
        <a:p>
          <a:endParaRPr lang="en-US"/>
        </a:p>
      </dgm:t>
    </dgm:pt>
    <dgm:pt modelId="{F8655135-5F9F-44F1-B467-0E7BD89C26F1}" type="sibTrans" cxnId="{58B32100-4A3B-44E9-A14E-7F8A2A3F95B3}">
      <dgm:prSet/>
      <dgm:spPr/>
      <dgm:t>
        <a:bodyPr/>
        <a:lstStyle/>
        <a:p>
          <a:endParaRPr lang="en-US"/>
        </a:p>
      </dgm:t>
    </dgm:pt>
    <dgm:pt modelId="{F4804A41-B7B5-4E97-AC2A-3A213CFAD10E}">
      <dgm:prSet/>
      <dgm:spPr/>
      <dgm:t>
        <a:bodyPr/>
        <a:lstStyle/>
        <a:p>
          <a:r>
            <a:rPr lang="hu-HU" dirty="0"/>
            <a:t>Vannak kivételek: </a:t>
          </a:r>
          <a:r>
            <a:rPr lang="hu-HU" b="1" dirty="0"/>
            <a:t>közrendi, közbiztonsági, közegészségügyi indok</a:t>
          </a:r>
          <a:r>
            <a:rPr lang="hu-HU" dirty="0"/>
            <a:t>ból korlátozható a munkavállalók szabad mozgása,</a:t>
          </a:r>
          <a:endParaRPr lang="en-US" dirty="0"/>
        </a:p>
        <a:p>
          <a:r>
            <a:rPr lang="hu-HU" dirty="0"/>
            <a:t>illetve a rendelkezések a </a:t>
          </a:r>
          <a:r>
            <a:rPr lang="hu-HU" b="1" dirty="0"/>
            <a:t>közszolgálat</a:t>
          </a:r>
          <a:r>
            <a:rPr lang="hu-HU" dirty="0"/>
            <a:t> esetében egyáltalán nem kerülnek alkalmazásra.  </a:t>
          </a:r>
          <a:endParaRPr lang="en-US" dirty="0"/>
        </a:p>
      </dgm:t>
    </dgm:pt>
    <dgm:pt modelId="{A1391693-B795-475C-882B-40C7FD6BE50D}" type="parTrans" cxnId="{8545EE8A-8917-4C95-852E-ADF643935615}">
      <dgm:prSet/>
      <dgm:spPr/>
      <dgm:t>
        <a:bodyPr/>
        <a:lstStyle/>
        <a:p>
          <a:endParaRPr lang="en-US"/>
        </a:p>
      </dgm:t>
    </dgm:pt>
    <dgm:pt modelId="{BD0BE1A6-A14A-4E62-9000-162F73E756BB}" type="sibTrans" cxnId="{8545EE8A-8917-4C95-852E-ADF643935615}">
      <dgm:prSet/>
      <dgm:spPr/>
      <dgm:t>
        <a:bodyPr/>
        <a:lstStyle/>
        <a:p>
          <a:endParaRPr lang="en-US"/>
        </a:p>
      </dgm:t>
    </dgm:pt>
    <dgm:pt modelId="{94C67034-B475-417E-89EA-D5E166441158}">
      <dgm:prSet/>
      <dgm:spPr/>
      <dgm:t>
        <a:bodyPr/>
        <a:lstStyle/>
        <a:p>
          <a:endParaRPr lang="en-US" dirty="0"/>
        </a:p>
      </dgm:t>
    </dgm:pt>
    <dgm:pt modelId="{A49EF041-6459-48F6-B52C-56FB81C91B9F}" type="parTrans" cxnId="{38C6C337-CA20-484F-9419-98DAB3CF1717}">
      <dgm:prSet/>
      <dgm:spPr/>
      <dgm:t>
        <a:bodyPr/>
        <a:lstStyle/>
        <a:p>
          <a:endParaRPr lang="en-US"/>
        </a:p>
      </dgm:t>
    </dgm:pt>
    <dgm:pt modelId="{DF0B032B-B02A-4C51-8B75-F661D6AD8A1B}" type="sibTrans" cxnId="{38C6C337-CA20-484F-9419-98DAB3CF1717}">
      <dgm:prSet/>
      <dgm:spPr/>
      <dgm:t>
        <a:bodyPr/>
        <a:lstStyle/>
        <a:p>
          <a:endParaRPr lang="en-US"/>
        </a:p>
      </dgm:t>
    </dgm:pt>
    <dgm:pt modelId="{16078AC7-4213-4232-870D-0C2C9AF46F84}">
      <dgm:prSet/>
      <dgm:spPr/>
      <dgm:t>
        <a:bodyPr/>
        <a:lstStyle/>
        <a:p>
          <a:r>
            <a:rPr lang="hu-HU"/>
            <a:t>+ egyéb, „nyomós közérdeken alapuló indok”, ha „objektíve igazolható”: a Bíróság esetjoga alapján. </a:t>
          </a:r>
          <a:endParaRPr lang="en-US"/>
        </a:p>
      </dgm:t>
    </dgm:pt>
    <dgm:pt modelId="{5C3821AA-75E0-41F5-AA46-07A7234400E4}" type="parTrans" cxnId="{09A12A08-E898-4794-8C99-F461D596C32E}">
      <dgm:prSet/>
      <dgm:spPr/>
      <dgm:t>
        <a:bodyPr/>
        <a:lstStyle/>
        <a:p>
          <a:endParaRPr lang="en-US"/>
        </a:p>
      </dgm:t>
    </dgm:pt>
    <dgm:pt modelId="{5C9C77F8-177A-4CD9-8365-7DE4C3B41BCA}" type="sibTrans" cxnId="{09A12A08-E898-4794-8C99-F461D596C32E}">
      <dgm:prSet/>
      <dgm:spPr/>
      <dgm:t>
        <a:bodyPr/>
        <a:lstStyle/>
        <a:p>
          <a:endParaRPr lang="en-US"/>
        </a:p>
      </dgm:t>
    </dgm:pt>
    <dgm:pt modelId="{21752F7E-C0E4-904C-BD9E-C441AFD55557}" type="pres">
      <dgm:prSet presAssocID="{7DE8C0BC-C68F-4970-B89E-B6AD99E88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B160A5-6697-0D48-B61A-3F7E43D41C65}" type="pres">
      <dgm:prSet presAssocID="{9CEF2401-3F70-4E7F-B18C-448AD23AFF3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EBDD03-B545-094A-BE00-A0FB0F1FAA5C}" type="pres">
      <dgm:prSet presAssocID="{9CEF2401-3F70-4E7F-B18C-448AD23AFF3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DC3A95-BB0D-C747-ADB8-A9552725FFEF}" type="pres">
      <dgm:prSet presAssocID="{B7A3DA77-33F9-4B89-900F-A89CA1873DFC}" presName="parentText" presStyleLbl="node1" presStyleIdx="1" presStyleCnt="4" custScaleY="4450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25A807-2360-0A4D-B3F7-80E671449D87}" type="pres">
      <dgm:prSet presAssocID="{F8655135-5F9F-44F1-B467-0E7BD89C26F1}" presName="spacer" presStyleCnt="0"/>
      <dgm:spPr/>
    </dgm:pt>
    <dgm:pt modelId="{DE01DF44-29E9-124C-BAFA-FEA84610F883}" type="pres">
      <dgm:prSet presAssocID="{F4804A41-B7B5-4E97-AC2A-3A213CFAD10E}" presName="parentText" presStyleLbl="node1" presStyleIdx="2" presStyleCnt="4" custScaleY="85829" custLinFactNeighborX="-2" custLinFactNeighborY="-188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164E20-CB58-B845-85E8-13E1C4A5D1EC}" type="pres">
      <dgm:prSet presAssocID="{F4804A41-B7B5-4E97-AC2A-3A213CFAD1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5A1971-7535-4741-8B52-EC79BAEC9438}" type="pres">
      <dgm:prSet presAssocID="{16078AC7-4213-4232-870D-0C2C9AF46F84}" presName="parentText" presStyleLbl="node1" presStyleIdx="3" presStyleCnt="4" custScaleY="62381" custLinFactY="-2063" custLinFactNeighborX="-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B3DFBE-C639-3C49-965F-46D6857E57E7}" type="presOf" srcId="{16078AC7-4213-4232-870D-0C2C9AF46F84}" destId="{A45A1971-7535-4741-8B52-EC79BAEC9438}" srcOrd="0" destOrd="0" presId="urn:microsoft.com/office/officeart/2005/8/layout/vList2"/>
    <dgm:cxn modelId="{38C6C337-CA20-484F-9419-98DAB3CF1717}" srcId="{F4804A41-B7B5-4E97-AC2A-3A213CFAD10E}" destId="{94C67034-B475-417E-89EA-D5E166441158}" srcOrd="0" destOrd="0" parTransId="{A49EF041-6459-48F6-B52C-56FB81C91B9F}" sibTransId="{DF0B032B-B02A-4C51-8B75-F661D6AD8A1B}"/>
    <dgm:cxn modelId="{DDEDA30F-31F0-483F-A6BD-F69B3ACB4272}" srcId="{9CEF2401-3F70-4E7F-B18C-448AD23AFF38}" destId="{AB403E52-D658-40E9-9F32-B3BA27C9E725}" srcOrd="1" destOrd="0" parTransId="{0FDC43E2-8199-4585-A496-88464CE7BA86}" sibTransId="{752BC52D-CA19-40FB-919F-6D249BF72B09}"/>
    <dgm:cxn modelId="{F1B725E1-FBCD-49D3-B902-C742690CDB34}" srcId="{9CEF2401-3F70-4E7F-B18C-448AD23AFF38}" destId="{8A14338A-AD23-4D7F-92E6-5DEA5D5E8F3F}" srcOrd="0" destOrd="0" parTransId="{32982FF0-FF2D-4446-AF5D-515B6CB471A1}" sibTransId="{3F049B72-E93E-46EA-9CA9-AEDC5D8B41CB}"/>
    <dgm:cxn modelId="{33C6BD1A-3DF8-4B40-82DF-1CE6A5410FBB}" type="presOf" srcId="{94C67034-B475-417E-89EA-D5E166441158}" destId="{6A164E20-CB58-B845-85E8-13E1C4A5D1EC}" srcOrd="0" destOrd="0" presId="urn:microsoft.com/office/officeart/2005/8/layout/vList2"/>
    <dgm:cxn modelId="{8545EE8A-8917-4C95-852E-ADF643935615}" srcId="{7DE8C0BC-C68F-4970-B89E-B6AD99E8843A}" destId="{F4804A41-B7B5-4E97-AC2A-3A213CFAD10E}" srcOrd="2" destOrd="0" parTransId="{A1391693-B795-475C-882B-40C7FD6BE50D}" sibTransId="{BD0BE1A6-A14A-4E62-9000-162F73E756BB}"/>
    <dgm:cxn modelId="{1522DC69-71AD-EB4D-9140-D0EA176D5129}" type="presOf" srcId="{4FEEE15B-A578-4D11-B87B-73D33DF5B90C}" destId="{F4EBDD03-B545-094A-BE00-A0FB0F1FAA5C}" srcOrd="0" destOrd="3" presId="urn:microsoft.com/office/officeart/2005/8/layout/vList2"/>
    <dgm:cxn modelId="{2EC00357-5652-E94B-8BC8-EC6138B63E4B}" type="presOf" srcId="{B7A3DA77-33F9-4B89-900F-A89CA1873DFC}" destId="{A8DC3A95-BB0D-C747-ADB8-A9552725FFEF}" srcOrd="0" destOrd="0" presId="urn:microsoft.com/office/officeart/2005/8/layout/vList2"/>
    <dgm:cxn modelId="{84BB6056-04CF-7247-B7A3-AFF6CF99DE2E}" type="presOf" srcId="{8A14338A-AD23-4D7F-92E6-5DEA5D5E8F3F}" destId="{F4EBDD03-B545-094A-BE00-A0FB0F1FAA5C}" srcOrd="0" destOrd="0" presId="urn:microsoft.com/office/officeart/2005/8/layout/vList2"/>
    <dgm:cxn modelId="{09A12A08-E898-4794-8C99-F461D596C32E}" srcId="{7DE8C0BC-C68F-4970-B89E-B6AD99E8843A}" destId="{16078AC7-4213-4232-870D-0C2C9AF46F84}" srcOrd="3" destOrd="0" parTransId="{5C3821AA-75E0-41F5-AA46-07A7234400E4}" sibTransId="{5C9C77F8-177A-4CD9-8365-7DE4C3B41BCA}"/>
    <dgm:cxn modelId="{8045B5F5-4818-CE46-B86C-5997D3FFBBBF}" type="presOf" srcId="{7DE8C0BC-C68F-4970-B89E-B6AD99E8843A}" destId="{21752F7E-C0E4-904C-BD9E-C441AFD55557}" srcOrd="0" destOrd="0" presId="urn:microsoft.com/office/officeart/2005/8/layout/vList2"/>
    <dgm:cxn modelId="{262A654D-4B61-AC4F-A150-B38914BE04BF}" type="presOf" srcId="{AB403E52-D658-40E9-9F32-B3BA27C9E725}" destId="{F4EBDD03-B545-094A-BE00-A0FB0F1FAA5C}" srcOrd="0" destOrd="1" presId="urn:microsoft.com/office/officeart/2005/8/layout/vList2"/>
    <dgm:cxn modelId="{2F4E804A-6F12-4179-9670-CB8D5E21742A}" srcId="{7DE8C0BC-C68F-4970-B89E-B6AD99E8843A}" destId="{9CEF2401-3F70-4E7F-B18C-448AD23AFF38}" srcOrd="0" destOrd="0" parTransId="{E9BEF107-1AE2-49CB-A54C-BDE8EEC9A6D3}" sibTransId="{10F25682-1A93-4069-A177-EB06DDDAA274}"/>
    <dgm:cxn modelId="{58B32100-4A3B-44E9-A14E-7F8A2A3F95B3}" srcId="{7DE8C0BC-C68F-4970-B89E-B6AD99E8843A}" destId="{B7A3DA77-33F9-4B89-900F-A89CA1873DFC}" srcOrd="1" destOrd="0" parTransId="{75083F40-33D3-43C5-B205-7B220D10CEEF}" sibTransId="{F8655135-5F9F-44F1-B467-0E7BD89C26F1}"/>
    <dgm:cxn modelId="{36949A79-E3A6-DF4D-B493-DE751FA2548F}" type="presOf" srcId="{9CEF2401-3F70-4E7F-B18C-448AD23AFF38}" destId="{2DB160A5-6697-0D48-B61A-3F7E43D41C65}" srcOrd="0" destOrd="0" presId="urn:microsoft.com/office/officeart/2005/8/layout/vList2"/>
    <dgm:cxn modelId="{125ECD47-E60D-0E49-844F-19492060B0CC}" type="presOf" srcId="{F4804A41-B7B5-4E97-AC2A-3A213CFAD10E}" destId="{DE01DF44-29E9-124C-BAFA-FEA84610F883}" srcOrd="0" destOrd="0" presId="urn:microsoft.com/office/officeart/2005/8/layout/vList2"/>
    <dgm:cxn modelId="{F5AC7B14-2382-4CBB-A303-9BF55320CEF4}" srcId="{9CEF2401-3F70-4E7F-B18C-448AD23AFF38}" destId="{08E7B240-D1A3-4A70-B2C1-3FA00D48D71F}" srcOrd="2" destOrd="0" parTransId="{4D252171-7007-477B-B7B1-251BBC6D72D4}" sibTransId="{6F2DA570-A4F7-4ADE-9A52-4A2516495D2E}"/>
    <dgm:cxn modelId="{18609DDE-0B71-4EC1-A5FF-3852628D8EA4}" srcId="{9CEF2401-3F70-4E7F-B18C-448AD23AFF38}" destId="{4FEEE15B-A578-4D11-B87B-73D33DF5B90C}" srcOrd="3" destOrd="0" parTransId="{0DC8E84B-72E3-4380-BAFC-FE55D1F7D251}" sibTransId="{250FFF7A-C60A-4604-932A-A488DC12CC6D}"/>
    <dgm:cxn modelId="{9A2067BC-237F-FD49-B83D-9ED72816DE71}" type="presOf" srcId="{08E7B240-D1A3-4A70-B2C1-3FA00D48D71F}" destId="{F4EBDD03-B545-094A-BE00-A0FB0F1FAA5C}" srcOrd="0" destOrd="2" presId="urn:microsoft.com/office/officeart/2005/8/layout/vList2"/>
    <dgm:cxn modelId="{631F11AA-7A70-DF4D-8909-51242DBFFF87}" type="presParOf" srcId="{21752F7E-C0E4-904C-BD9E-C441AFD55557}" destId="{2DB160A5-6697-0D48-B61A-3F7E43D41C65}" srcOrd="0" destOrd="0" presId="urn:microsoft.com/office/officeart/2005/8/layout/vList2"/>
    <dgm:cxn modelId="{8838E612-42B5-444C-A1DE-31B80FEE82D6}" type="presParOf" srcId="{21752F7E-C0E4-904C-BD9E-C441AFD55557}" destId="{F4EBDD03-B545-094A-BE00-A0FB0F1FAA5C}" srcOrd="1" destOrd="0" presId="urn:microsoft.com/office/officeart/2005/8/layout/vList2"/>
    <dgm:cxn modelId="{F0B24F45-F5AA-D048-BCE4-4784940309B9}" type="presParOf" srcId="{21752F7E-C0E4-904C-BD9E-C441AFD55557}" destId="{A8DC3A95-BB0D-C747-ADB8-A9552725FFEF}" srcOrd="2" destOrd="0" presId="urn:microsoft.com/office/officeart/2005/8/layout/vList2"/>
    <dgm:cxn modelId="{F938C008-4621-0144-B3BA-BB1B3250E860}" type="presParOf" srcId="{21752F7E-C0E4-904C-BD9E-C441AFD55557}" destId="{1325A807-2360-0A4D-B3F7-80E671449D87}" srcOrd="3" destOrd="0" presId="urn:microsoft.com/office/officeart/2005/8/layout/vList2"/>
    <dgm:cxn modelId="{51C8751B-C6E5-6C4B-AA09-F31DED9C87B7}" type="presParOf" srcId="{21752F7E-C0E4-904C-BD9E-C441AFD55557}" destId="{DE01DF44-29E9-124C-BAFA-FEA84610F883}" srcOrd="4" destOrd="0" presId="urn:microsoft.com/office/officeart/2005/8/layout/vList2"/>
    <dgm:cxn modelId="{93D7D866-E6E8-514C-87D9-251D6418872B}" type="presParOf" srcId="{21752F7E-C0E4-904C-BD9E-C441AFD55557}" destId="{6A164E20-CB58-B845-85E8-13E1C4A5D1EC}" srcOrd="5" destOrd="0" presId="urn:microsoft.com/office/officeart/2005/8/layout/vList2"/>
    <dgm:cxn modelId="{BE17529D-5006-F749-9314-652C44138069}" type="presParOf" srcId="{21752F7E-C0E4-904C-BD9E-C441AFD55557}" destId="{A45A1971-7535-4741-8B52-EC79BAEC94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FA5883-FF3A-41A5-972F-C91CC576811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161A849-1BA6-4739-9D81-6FB020067156}">
      <dgm:prSet custT="1"/>
      <dgm:spPr/>
      <dgm:t>
        <a:bodyPr/>
        <a:lstStyle/>
        <a:p>
          <a:r>
            <a:rPr lang="hu-HU" sz="1400" b="1" dirty="0"/>
            <a:t>Uniós polgár</a:t>
          </a:r>
          <a:r>
            <a:rPr lang="hu-HU" sz="1400" dirty="0"/>
            <a:t> mindenki, aki </a:t>
          </a:r>
          <a:r>
            <a:rPr lang="hu-HU" sz="1400" b="1" dirty="0"/>
            <a:t>valamely tagállam állampolgára</a:t>
          </a:r>
          <a:r>
            <a:rPr lang="hu-HU" sz="1400" dirty="0"/>
            <a:t>. Az uniós polgárság </a:t>
          </a:r>
          <a:r>
            <a:rPr lang="hu-HU" sz="1400" b="1" dirty="0"/>
            <a:t>kiegészíti és nem helyettesíti</a:t>
          </a:r>
          <a:r>
            <a:rPr lang="hu-HU" sz="1400" dirty="0"/>
            <a:t> a nemzeti állampolgárságot. (</a:t>
          </a:r>
          <a:r>
            <a:rPr lang="hu-HU" sz="1400" dirty="0" err="1"/>
            <a:t>EUMSz</a:t>
          </a:r>
          <a:r>
            <a:rPr lang="hu-HU" sz="1400" dirty="0"/>
            <a:t>. 20. cikk);</a:t>
          </a:r>
          <a:endParaRPr lang="en-US" sz="1400" dirty="0"/>
        </a:p>
      </dgm:t>
    </dgm:pt>
    <dgm:pt modelId="{F2E1014B-892E-4AFD-9A3B-BC5AD2EBAC22}" type="parTrans" cxnId="{87C8A525-6AC9-443D-9A15-7C32ECD8EAA6}">
      <dgm:prSet/>
      <dgm:spPr/>
      <dgm:t>
        <a:bodyPr/>
        <a:lstStyle/>
        <a:p>
          <a:endParaRPr lang="en-US"/>
        </a:p>
      </dgm:t>
    </dgm:pt>
    <dgm:pt modelId="{E170B23A-DF51-481B-874A-3A5F4860E8F7}" type="sibTrans" cxnId="{87C8A525-6AC9-443D-9A15-7C32ECD8EAA6}">
      <dgm:prSet/>
      <dgm:spPr/>
      <dgm:t>
        <a:bodyPr/>
        <a:lstStyle/>
        <a:p>
          <a:endParaRPr lang="en-US"/>
        </a:p>
      </dgm:t>
    </dgm:pt>
    <dgm:pt modelId="{289093A0-B673-46A7-AACE-84FEDCACA591}">
      <dgm:prSet custT="1"/>
      <dgm:spPr/>
      <dgm:t>
        <a:bodyPr/>
        <a:lstStyle/>
        <a:p>
          <a:r>
            <a:rPr lang="hu-HU" sz="1400" dirty="0"/>
            <a:t>Az </a:t>
          </a:r>
          <a:r>
            <a:rPr lang="hu-HU" sz="1400" b="1" dirty="0"/>
            <a:t>uniós polgárság </a:t>
          </a:r>
          <a:r>
            <a:rPr lang="hu-HU" sz="1400" dirty="0"/>
            <a:t>tehát </a:t>
          </a:r>
          <a:r>
            <a:rPr lang="hu-HU" sz="1400" b="1" dirty="0"/>
            <a:t>a tagállami állampolgárságtól függ</a:t>
          </a:r>
          <a:r>
            <a:rPr lang="hu-HU" sz="1400" dirty="0"/>
            <a:t>, így ez által közvetett kapcsolat keletkezett az EU és a polgárok között;</a:t>
          </a:r>
          <a:endParaRPr lang="en-US" sz="1400" dirty="0"/>
        </a:p>
      </dgm:t>
    </dgm:pt>
    <dgm:pt modelId="{52EEF95E-6239-422E-B5DF-DD0AD1270998}" type="parTrans" cxnId="{7AADC46B-FC33-40BB-BAD8-562AED7F0B45}">
      <dgm:prSet/>
      <dgm:spPr/>
      <dgm:t>
        <a:bodyPr/>
        <a:lstStyle/>
        <a:p>
          <a:endParaRPr lang="en-US"/>
        </a:p>
      </dgm:t>
    </dgm:pt>
    <dgm:pt modelId="{AB88D936-2645-4A04-951A-047D0E04CDD7}" type="sibTrans" cxnId="{7AADC46B-FC33-40BB-BAD8-562AED7F0B45}">
      <dgm:prSet/>
      <dgm:spPr/>
      <dgm:t>
        <a:bodyPr/>
        <a:lstStyle/>
        <a:p>
          <a:endParaRPr lang="en-US"/>
        </a:p>
      </dgm:t>
    </dgm:pt>
    <dgm:pt modelId="{8D0E76F9-BB63-487A-B880-F65CA5D3C830}">
      <dgm:prSet custT="1"/>
      <dgm:spPr/>
      <dgm:t>
        <a:bodyPr/>
        <a:lstStyle/>
        <a:p>
          <a:r>
            <a:rPr lang="hu-HU" sz="1400" dirty="0"/>
            <a:t>Így </a:t>
          </a:r>
          <a:r>
            <a:rPr lang="hu-HU" sz="1400" b="1" dirty="0"/>
            <a:t>nem az EU teljes lakossága</a:t>
          </a:r>
          <a:r>
            <a:rPr lang="hu-HU" sz="1400" dirty="0"/>
            <a:t>, hanem </a:t>
          </a:r>
          <a:r>
            <a:rPr lang="hu-HU" sz="1400" b="1" dirty="0"/>
            <a:t>csak a tagállamok állampolgárai alkotják az uniós polgárok közösségét. </a:t>
          </a:r>
          <a:endParaRPr lang="en-US" sz="1400" dirty="0"/>
        </a:p>
      </dgm:t>
    </dgm:pt>
    <dgm:pt modelId="{8E0259E2-BD22-4112-AF3C-E8531C5C43EC}" type="parTrans" cxnId="{0B6AD530-CFFC-456D-813D-B6D6FB4EE326}">
      <dgm:prSet/>
      <dgm:spPr/>
      <dgm:t>
        <a:bodyPr/>
        <a:lstStyle/>
        <a:p>
          <a:endParaRPr lang="en-US"/>
        </a:p>
      </dgm:t>
    </dgm:pt>
    <dgm:pt modelId="{5832B8D9-1061-4BE7-B848-EA1797369D3E}" type="sibTrans" cxnId="{0B6AD530-CFFC-456D-813D-B6D6FB4EE326}">
      <dgm:prSet/>
      <dgm:spPr/>
      <dgm:t>
        <a:bodyPr/>
        <a:lstStyle/>
        <a:p>
          <a:endParaRPr lang="en-US"/>
        </a:p>
      </dgm:t>
    </dgm:pt>
    <dgm:pt modelId="{1BC6437F-3988-4AEB-ACEB-2A9F8CBEB417}">
      <dgm:prSet custT="1"/>
      <dgm:spPr/>
      <dgm:t>
        <a:bodyPr/>
        <a:lstStyle/>
        <a:p>
          <a:r>
            <a:rPr lang="hu-HU" sz="1400" dirty="0"/>
            <a:t>Az uniós polgárság fontos</a:t>
          </a:r>
          <a:r>
            <a:rPr lang="hu-HU" sz="1400" b="1" dirty="0"/>
            <a:t> többletjogokkal és kötelezettségekkel jár.</a:t>
          </a:r>
          <a:endParaRPr lang="en-US" sz="1400" dirty="0"/>
        </a:p>
      </dgm:t>
    </dgm:pt>
    <dgm:pt modelId="{7F042076-F15D-41BA-9DF2-CC9BC9796F61}" type="parTrans" cxnId="{6A94D1FA-A9EB-456A-9394-90D2CB5F21AF}">
      <dgm:prSet/>
      <dgm:spPr/>
      <dgm:t>
        <a:bodyPr/>
        <a:lstStyle/>
        <a:p>
          <a:endParaRPr lang="en-US"/>
        </a:p>
      </dgm:t>
    </dgm:pt>
    <dgm:pt modelId="{0AA7F71C-57BD-4067-8AD9-977215A52CDB}" type="sibTrans" cxnId="{6A94D1FA-A9EB-456A-9394-90D2CB5F21AF}">
      <dgm:prSet/>
      <dgm:spPr/>
      <dgm:t>
        <a:bodyPr/>
        <a:lstStyle/>
        <a:p>
          <a:endParaRPr lang="en-US"/>
        </a:p>
      </dgm:t>
    </dgm:pt>
    <dgm:pt modelId="{8ABF674A-B3FF-4A9E-938A-B5F9D02128DF}">
      <dgm:prSet custT="1"/>
      <dgm:spPr/>
      <dgm:t>
        <a:bodyPr/>
        <a:lstStyle/>
        <a:p>
          <a:pPr algn="ctr"/>
          <a:r>
            <a:rPr lang="hu-HU" sz="1400" b="1" dirty="0"/>
            <a:t>Legfontosabb jogosultságok:</a:t>
          </a:r>
        </a:p>
        <a:p>
          <a:pPr algn="ctr"/>
          <a:r>
            <a:rPr lang="hu-HU" sz="1400" b="1" dirty="0"/>
            <a:t> - Szabad mozgás és tartózkodás joga</a:t>
          </a:r>
          <a:endParaRPr lang="en-US" sz="1400" dirty="0"/>
        </a:p>
        <a:p>
          <a:pPr algn="ctr"/>
          <a:r>
            <a:rPr lang="hu-HU" sz="1400" b="1" dirty="0"/>
            <a:t> - Letelepedés joga (feltételekkel)</a:t>
          </a:r>
          <a:endParaRPr lang="en-US" sz="1400" dirty="0"/>
        </a:p>
        <a:p>
          <a:pPr algn="ctr"/>
          <a:r>
            <a:rPr lang="hu-HU" sz="1400" b="1" dirty="0"/>
            <a:t> - Részvétel az EU politikai életében </a:t>
          </a:r>
          <a:r>
            <a:rPr lang="hu-HU" sz="1400" dirty="0"/>
            <a:t>(szavazás az EP választásokon)</a:t>
          </a:r>
          <a:endParaRPr lang="en-US" sz="1400" dirty="0"/>
        </a:p>
        <a:p>
          <a:pPr algn="ctr"/>
          <a:r>
            <a:rPr lang="hu-HU" sz="1400" b="1" dirty="0"/>
            <a:t> - Konzuli védelem</a:t>
          </a:r>
          <a:endParaRPr lang="en-US" sz="1400" dirty="0"/>
        </a:p>
        <a:p>
          <a:pPr algn="ctr"/>
          <a:r>
            <a:rPr lang="hu-HU" sz="1400" b="1" dirty="0"/>
            <a:t> - Petíciós jog, panasztétel</a:t>
          </a:r>
          <a:endParaRPr lang="en-US" sz="1400" dirty="0"/>
        </a:p>
      </dgm:t>
    </dgm:pt>
    <dgm:pt modelId="{E2094552-2046-46DA-8E9D-A4CE4137317A}" type="parTrans" cxnId="{AE4E3248-BB8F-41E1-A1A7-FD85A097CA86}">
      <dgm:prSet/>
      <dgm:spPr/>
      <dgm:t>
        <a:bodyPr/>
        <a:lstStyle/>
        <a:p>
          <a:endParaRPr lang="en-US"/>
        </a:p>
      </dgm:t>
    </dgm:pt>
    <dgm:pt modelId="{6F309EFB-8ED6-4242-B44F-C922E81A03EC}" type="sibTrans" cxnId="{AE4E3248-BB8F-41E1-A1A7-FD85A097CA86}">
      <dgm:prSet/>
      <dgm:spPr/>
      <dgm:t>
        <a:bodyPr/>
        <a:lstStyle/>
        <a:p>
          <a:endParaRPr lang="en-US"/>
        </a:p>
      </dgm:t>
    </dgm:pt>
    <dgm:pt modelId="{E150B810-6408-404A-8D31-F6FBAEE354D2}">
      <dgm:prSet custT="1"/>
      <dgm:spPr/>
      <dgm:t>
        <a:bodyPr/>
        <a:lstStyle/>
        <a:p>
          <a:endParaRPr lang="en-US" sz="1000" dirty="0"/>
        </a:p>
      </dgm:t>
    </dgm:pt>
    <dgm:pt modelId="{7E1A65EF-3826-4C10-8D33-85F407010A7A}" type="parTrans" cxnId="{872E3C1B-B5EC-4D75-8030-8E6E024507A8}">
      <dgm:prSet/>
      <dgm:spPr/>
      <dgm:t>
        <a:bodyPr/>
        <a:lstStyle/>
        <a:p>
          <a:endParaRPr lang="en-US"/>
        </a:p>
      </dgm:t>
    </dgm:pt>
    <dgm:pt modelId="{63AC9BF4-3828-4903-B45E-7C41AE395E0D}" type="sibTrans" cxnId="{872E3C1B-B5EC-4D75-8030-8E6E024507A8}">
      <dgm:prSet/>
      <dgm:spPr/>
      <dgm:t>
        <a:bodyPr/>
        <a:lstStyle/>
        <a:p>
          <a:endParaRPr lang="en-US"/>
        </a:p>
      </dgm:t>
    </dgm:pt>
    <dgm:pt modelId="{F523EAEE-155D-6E44-8F32-691C18059446}" type="pres">
      <dgm:prSet presAssocID="{DEFA5883-FF3A-41A5-972F-C91CC57681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DE84A4-735C-844D-9B12-F2A499EFDBFA}" type="pres">
      <dgm:prSet presAssocID="{5161A849-1BA6-4739-9D81-6FB020067156}" presName="parentText" presStyleLbl="node1" presStyleIdx="0" presStyleCnt="5" custScaleY="339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FF6DFD-D53A-6A4E-B96E-8785111060A4}" type="pres">
      <dgm:prSet presAssocID="{E170B23A-DF51-481B-874A-3A5F4860E8F7}" presName="spacer" presStyleCnt="0"/>
      <dgm:spPr/>
    </dgm:pt>
    <dgm:pt modelId="{B3B08CFB-AE17-6D4A-ACE4-868AA47D7B32}" type="pres">
      <dgm:prSet presAssocID="{289093A0-B673-46A7-AACE-84FEDCACA591}" presName="parentText" presStyleLbl="node1" presStyleIdx="1" presStyleCnt="5" custScaleY="360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950B1D-EB8B-814B-BE64-D8456F9338AC}" type="pres">
      <dgm:prSet presAssocID="{AB88D936-2645-4A04-951A-047D0E04CDD7}" presName="spacer" presStyleCnt="0"/>
      <dgm:spPr/>
    </dgm:pt>
    <dgm:pt modelId="{CF105450-65A0-5648-8D21-5095DE542537}" type="pres">
      <dgm:prSet presAssocID="{8D0E76F9-BB63-487A-B880-F65CA5D3C830}" presName="parentText" presStyleLbl="node1" presStyleIdx="2" presStyleCnt="5" custScaleY="3606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A0453C-D484-D94A-9215-018712122F7C}" type="pres">
      <dgm:prSet presAssocID="{5832B8D9-1061-4BE7-B848-EA1797369D3E}" presName="spacer" presStyleCnt="0"/>
      <dgm:spPr/>
    </dgm:pt>
    <dgm:pt modelId="{BB381708-E9A1-3B4E-971D-16E405C6EB8D}" type="pres">
      <dgm:prSet presAssocID="{1BC6437F-3988-4AEB-ACEB-2A9F8CBEB417}" presName="parentText" presStyleLbl="node1" presStyleIdx="3" presStyleCnt="5" custScaleY="3357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D846F0-E616-C146-92E4-453337049FAA}" type="pres">
      <dgm:prSet presAssocID="{0AA7F71C-57BD-4067-8AD9-977215A52CDB}" presName="spacer" presStyleCnt="0"/>
      <dgm:spPr/>
    </dgm:pt>
    <dgm:pt modelId="{78C1F216-54A5-C540-AE82-05C633240BAD}" type="pres">
      <dgm:prSet presAssocID="{8ABF674A-B3FF-4A9E-938A-B5F9D02128DF}" presName="parentText" presStyleLbl="node1" presStyleIdx="4" presStyleCnt="5" custScaleY="11726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6E15D6-DAB2-F94E-A43C-703D47DB283C}" type="pres">
      <dgm:prSet presAssocID="{8ABF674A-B3FF-4A9E-938A-B5F9D02128D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87BA755-A65B-4442-8769-B52BF6186002}" type="presOf" srcId="{289093A0-B673-46A7-AACE-84FEDCACA591}" destId="{B3B08CFB-AE17-6D4A-ACE4-868AA47D7B32}" srcOrd="0" destOrd="0" presId="urn:microsoft.com/office/officeart/2005/8/layout/vList2"/>
    <dgm:cxn modelId="{7AADC46B-FC33-40BB-BAD8-562AED7F0B45}" srcId="{DEFA5883-FF3A-41A5-972F-C91CC5768112}" destId="{289093A0-B673-46A7-AACE-84FEDCACA591}" srcOrd="1" destOrd="0" parTransId="{52EEF95E-6239-422E-B5DF-DD0AD1270998}" sibTransId="{AB88D936-2645-4A04-951A-047D0E04CDD7}"/>
    <dgm:cxn modelId="{908164AE-C770-4844-85DC-37B9A96D1706}" type="presOf" srcId="{5161A849-1BA6-4739-9D81-6FB020067156}" destId="{A4DE84A4-735C-844D-9B12-F2A499EFDBFA}" srcOrd="0" destOrd="0" presId="urn:microsoft.com/office/officeart/2005/8/layout/vList2"/>
    <dgm:cxn modelId="{482AD383-8F42-1540-938A-5CED11C50A8F}" type="presOf" srcId="{DEFA5883-FF3A-41A5-972F-C91CC5768112}" destId="{F523EAEE-155D-6E44-8F32-691C18059446}" srcOrd="0" destOrd="0" presId="urn:microsoft.com/office/officeart/2005/8/layout/vList2"/>
    <dgm:cxn modelId="{0B6AD530-CFFC-456D-813D-B6D6FB4EE326}" srcId="{DEFA5883-FF3A-41A5-972F-C91CC5768112}" destId="{8D0E76F9-BB63-487A-B880-F65CA5D3C830}" srcOrd="2" destOrd="0" parTransId="{8E0259E2-BD22-4112-AF3C-E8531C5C43EC}" sibTransId="{5832B8D9-1061-4BE7-B848-EA1797369D3E}"/>
    <dgm:cxn modelId="{220789E2-B810-4142-9E14-4810BE72076E}" type="presOf" srcId="{E150B810-6408-404A-8D31-F6FBAEE354D2}" destId="{FF6E15D6-DAB2-F94E-A43C-703D47DB283C}" srcOrd="0" destOrd="0" presId="urn:microsoft.com/office/officeart/2005/8/layout/vList2"/>
    <dgm:cxn modelId="{AE4E3248-BB8F-41E1-A1A7-FD85A097CA86}" srcId="{DEFA5883-FF3A-41A5-972F-C91CC5768112}" destId="{8ABF674A-B3FF-4A9E-938A-B5F9D02128DF}" srcOrd="4" destOrd="0" parTransId="{E2094552-2046-46DA-8E9D-A4CE4137317A}" sibTransId="{6F309EFB-8ED6-4242-B44F-C922E81A03EC}"/>
    <dgm:cxn modelId="{872E3C1B-B5EC-4D75-8030-8E6E024507A8}" srcId="{8ABF674A-B3FF-4A9E-938A-B5F9D02128DF}" destId="{E150B810-6408-404A-8D31-F6FBAEE354D2}" srcOrd="0" destOrd="0" parTransId="{7E1A65EF-3826-4C10-8D33-85F407010A7A}" sibTransId="{63AC9BF4-3828-4903-B45E-7C41AE395E0D}"/>
    <dgm:cxn modelId="{6A94D1FA-A9EB-456A-9394-90D2CB5F21AF}" srcId="{DEFA5883-FF3A-41A5-972F-C91CC5768112}" destId="{1BC6437F-3988-4AEB-ACEB-2A9F8CBEB417}" srcOrd="3" destOrd="0" parTransId="{7F042076-F15D-41BA-9DF2-CC9BC9796F61}" sibTransId="{0AA7F71C-57BD-4067-8AD9-977215A52CDB}"/>
    <dgm:cxn modelId="{55FDE5E4-3EB7-FF4A-BF3A-46F4D24814A5}" type="presOf" srcId="{1BC6437F-3988-4AEB-ACEB-2A9F8CBEB417}" destId="{BB381708-E9A1-3B4E-971D-16E405C6EB8D}" srcOrd="0" destOrd="0" presId="urn:microsoft.com/office/officeart/2005/8/layout/vList2"/>
    <dgm:cxn modelId="{3E03A619-1AFE-7647-BAD5-C11C8A0EC80A}" type="presOf" srcId="{8ABF674A-B3FF-4A9E-938A-B5F9D02128DF}" destId="{78C1F216-54A5-C540-AE82-05C633240BAD}" srcOrd="0" destOrd="0" presId="urn:microsoft.com/office/officeart/2005/8/layout/vList2"/>
    <dgm:cxn modelId="{87C8A525-6AC9-443D-9A15-7C32ECD8EAA6}" srcId="{DEFA5883-FF3A-41A5-972F-C91CC5768112}" destId="{5161A849-1BA6-4739-9D81-6FB020067156}" srcOrd="0" destOrd="0" parTransId="{F2E1014B-892E-4AFD-9A3B-BC5AD2EBAC22}" sibTransId="{E170B23A-DF51-481B-874A-3A5F4860E8F7}"/>
    <dgm:cxn modelId="{37380E97-778B-D74E-8C5F-B14C7AC65AB7}" type="presOf" srcId="{8D0E76F9-BB63-487A-B880-F65CA5D3C830}" destId="{CF105450-65A0-5648-8D21-5095DE542537}" srcOrd="0" destOrd="0" presId="urn:microsoft.com/office/officeart/2005/8/layout/vList2"/>
    <dgm:cxn modelId="{47E34666-0197-5D40-8BE0-FB08D4EF83C7}" type="presParOf" srcId="{F523EAEE-155D-6E44-8F32-691C18059446}" destId="{A4DE84A4-735C-844D-9B12-F2A499EFDBFA}" srcOrd="0" destOrd="0" presId="urn:microsoft.com/office/officeart/2005/8/layout/vList2"/>
    <dgm:cxn modelId="{2B29F8A5-7636-144E-B036-F2AF6DA6F26F}" type="presParOf" srcId="{F523EAEE-155D-6E44-8F32-691C18059446}" destId="{04FF6DFD-D53A-6A4E-B96E-8785111060A4}" srcOrd="1" destOrd="0" presId="urn:microsoft.com/office/officeart/2005/8/layout/vList2"/>
    <dgm:cxn modelId="{2BCBCE82-D3CB-8C44-8447-A8B51F7247A1}" type="presParOf" srcId="{F523EAEE-155D-6E44-8F32-691C18059446}" destId="{B3B08CFB-AE17-6D4A-ACE4-868AA47D7B32}" srcOrd="2" destOrd="0" presId="urn:microsoft.com/office/officeart/2005/8/layout/vList2"/>
    <dgm:cxn modelId="{6D6743EC-9A78-2D48-90B5-87AB0C981DD8}" type="presParOf" srcId="{F523EAEE-155D-6E44-8F32-691C18059446}" destId="{3E950B1D-EB8B-814B-BE64-D8456F9338AC}" srcOrd="3" destOrd="0" presId="urn:microsoft.com/office/officeart/2005/8/layout/vList2"/>
    <dgm:cxn modelId="{F1FF8359-5B07-3E4F-9A03-92115D5E2F02}" type="presParOf" srcId="{F523EAEE-155D-6E44-8F32-691C18059446}" destId="{CF105450-65A0-5648-8D21-5095DE542537}" srcOrd="4" destOrd="0" presId="urn:microsoft.com/office/officeart/2005/8/layout/vList2"/>
    <dgm:cxn modelId="{84E9E80D-0D78-1140-8987-42ECDDA5866E}" type="presParOf" srcId="{F523EAEE-155D-6E44-8F32-691C18059446}" destId="{0AA0453C-D484-D94A-9215-018712122F7C}" srcOrd="5" destOrd="0" presId="urn:microsoft.com/office/officeart/2005/8/layout/vList2"/>
    <dgm:cxn modelId="{C93FC6C1-57E7-6640-9E88-E8D17450515F}" type="presParOf" srcId="{F523EAEE-155D-6E44-8F32-691C18059446}" destId="{BB381708-E9A1-3B4E-971D-16E405C6EB8D}" srcOrd="6" destOrd="0" presId="urn:microsoft.com/office/officeart/2005/8/layout/vList2"/>
    <dgm:cxn modelId="{11CAF894-CA91-534E-92D8-FE900F47F063}" type="presParOf" srcId="{F523EAEE-155D-6E44-8F32-691C18059446}" destId="{D6D846F0-E616-C146-92E4-453337049FAA}" srcOrd="7" destOrd="0" presId="urn:microsoft.com/office/officeart/2005/8/layout/vList2"/>
    <dgm:cxn modelId="{54F211F2-902C-1241-A97B-380EE567F327}" type="presParOf" srcId="{F523EAEE-155D-6E44-8F32-691C18059446}" destId="{78C1F216-54A5-C540-AE82-05C633240BAD}" srcOrd="8" destOrd="0" presId="urn:microsoft.com/office/officeart/2005/8/layout/vList2"/>
    <dgm:cxn modelId="{8DB42DBB-1B93-6842-8D54-1D3D085EFD2D}" type="presParOf" srcId="{F523EAEE-155D-6E44-8F32-691C18059446}" destId="{FF6E15D6-DAB2-F94E-A43C-703D47DB283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94475-B85E-1D43-97B7-B0ABEE0B0A4F}">
      <dsp:nvSpPr>
        <dsp:cNvPr id="0" name=""/>
        <dsp:cNvSpPr/>
      </dsp:nvSpPr>
      <dsp:spPr>
        <a:xfrm>
          <a:off x="0" y="117729"/>
          <a:ext cx="7589520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közös piac (</a:t>
          </a:r>
          <a:r>
            <a:rPr lang="hu-HU" sz="1700" b="1" kern="1200" dirty="0" err="1"/>
            <a:t>common</a:t>
          </a:r>
          <a:r>
            <a:rPr lang="hu-HU" sz="1700" b="1" kern="1200" dirty="0"/>
            <a:t> market): </a:t>
          </a:r>
          <a:endParaRPr lang="en-US" sz="1700" kern="1200" dirty="0"/>
        </a:p>
      </dsp:txBody>
      <dsp:txXfrm>
        <a:off x="19904" y="137633"/>
        <a:ext cx="7549712" cy="367937"/>
      </dsp:txXfrm>
    </dsp:sp>
    <dsp:sp modelId="{27230E56-EDCD-2F4D-9601-C35AA5BD751D}">
      <dsp:nvSpPr>
        <dsp:cNvPr id="0" name=""/>
        <dsp:cNvSpPr/>
      </dsp:nvSpPr>
      <dsp:spPr>
        <a:xfrm>
          <a:off x="0" y="525474"/>
          <a:ext cx="758952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A kezdetektől fogva fellelhettük az </a:t>
          </a:r>
          <a:r>
            <a:rPr lang="hu-HU" sz="1300" b="1" kern="1200" dirty="0" err="1"/>
            <a:t>EGKSz</a:t>
          </a:r>
          <a:r>
            <a:rPr lang="hu-HU" sz="1300" kern="1200" dirty="0"/>
            <a:t>., majd az </a:t>
          </a:r>
          <a:r>
            <a:rPr lang="hu-HU" sz="1300" kern="1200" dirty="0" err="1"/>
            <a:t>EKSz</a:t>
          </a:r>
          <a:r>
            <a:rPr lang="hu-HU" sz="1300" kern="1200" dirty="0"/>
            <a:t>. Szövegében;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Felölelte az európai integráció gazdasági célkitűzéseinek teljességét, azaz ide tartozik az áruk, a személyek, a szolgáltatások és a tőke szabad mozgását biztosító </a:t>
          </a:r>
          <a:r>
            <a:rPr lang="hu-HU" sz="1300" b="1" kern="1200" dirty="0"/>
            <a:t>négy gazdasági szabadság</a:t>
          </a:r>
          <a:r>
            <a:rPr lang="hu-HU" sz="1300" kern="1200" dirty="0"/>
            <a:t>, továbbá az </a:t>
          </a:r>
          <a:r>
            <a:rPr lang="hu-HU" sz="1300" b="1" kern="1200" dirty="0"/>
            <a:t>integráció gazdaságpolitikái</a:t>
          </a:r>
          <a:r>
            <a:rPr lang="hu-HU" sz="1300" kern="1200" dirty="0"/>
            <a:t>, a közös kereskedelempolitika, mezőgazdasági politika vagy versenypolitika;</a:t>
          </a:r>
          <a:endParaRPr lang="en-US" sz="1300" kern="1200" dirty="0"/>
        </a:p>
      </dsp:txBody>
      <dsp:txXfrm>
        <a:off x="0" y="525474"/>
        <a:ext cx="7589520" cy="809370"/>
      </dsp:txXfrm>
    </dsp:sp>
    <dsp:sp modelId="{96EE118D-604A-3D48-BE2F-70299DDCB5AF}">
      <dsp:nvSpPr>
        <dsp:cNvPr id="0" name=""/>
        <dsp:cNvSpPr/>
      </dsp:nvSpPr>
      <dsp:spPr>
        <a:xfrm>
          <a:off x="0" y="1334844"/>
          <a:ext cx="7589520" cy="40774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 belső piac (</a:t>
          </a:r>
          <a:r>
            <a:rPr lang="hu-HU" sz="1700" b="1" kern="1200" dirty="0" err="1"/>
            <a:t>internal</a:t>
          </a:r>
          <a:r>
            <a:rPr lang="hu-HU" sz="1700" b="1" kern="1200" dirty="0"/>
            <a:t> market): </a:t>
          </a:r>
          <a:endParaRPr lang="en-US" sz="1700" kern="1200" dirty="0"/>
        </a:p>
      </dsp:txBody>
      <dsp:txXfrm>
        <a:off x="19904" y="1354748"/>
        <a:ext cx="7549712" cy="367937"/>
      </dsp:txXfrm>
    </dsp:sp>
    <dsp:sp modelId="{48EE492B-4F76-684A-B17D-56DB811F0E7A}">
      <dsp:nvSpPr>
        <dsp:cNvPr id="0" name=""/>
        <dsp:cNvSpPr/>
      </dsp:nvSpPr>
      <dsp:spPr>
        <a:xfrm>
          <a:off x="0" y="1742589"/>
          <a:ext cx="758952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21590" rIns="120904" bIns="2159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A fogalom csak később, az </a:t>
          </a:r>
          <a:r>
            <a:rPr lang="hu-HU" sz="1300" b="1" kern="1200" dirty="0"/>
            <a:t>Egységes Európai Okmánny</a:t>
          </a:r>
          <a:r>
            <a:rPr lang="hu-HU" sz="1300" kern="1200" dirty="0"/>
            <a:t>al jelent meg;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Olyan </a:t>
          </a:r>
          <a:r>
            <a:rPr lang="hu-HU" sz="1300" b="1" kern="1200" dirty="0"/>
            <a:t>belső határok nélküli térségre</a:t>
          </a:r>
          <a:r>
            <a:rPr lang="hu-HU" sz="1300" kern="1200" dirty="0"/>
            <a:t> utal, </a:t>
          </a:r>
          <a:r>
            <a:rPr lang="hu-HU" sz="1300" b="1" kern="1200" dirty="0"/>
            <a:t>amelyen belül megvalósul az áruk, a személyek, a szolgáltatások és a tőke szabad mozgása</a:t>
          </a:r>
          <a:r>
            <a:rPr lang="hu-HU" sz="1300" kern="1200" dirty="0"/>
            <a:t>;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Szűkebb fogalom a közös piacnál, mert </a:t>
          </a:r>
          <a:r>
            <a:rPr lang="hu-HU" sz="1300" b="1" kern="1200" dirty="0"/>
            <a:t>nem öleli fel a gazdaságpolitikákat</a:t>
          </a:r>
          <a:r>
            <a:rPr lang="hu-HU" sz="1300" kern="1200" dirty="0"/>
            <a:t>;</a:t>
          </a:r>
          <a:endParaRPr lang="en-US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Ugyanakkor </a:t>
          </a:r>
          <a:r>
            <a:rPr lang="hu-HU" sz="1300" b="1" kern="1200" dirty="0" err="1"/>
            <a:t>továbbfejleszti</a:t>
          </a:r>
          <a:r>
            <a:rPr lang="hu-HU" sz="1300" b="1" kern="1200" dirty="0"/>
            <a:t> a négy gazdasági szabadság célkitűzéseit</a:t>
          </a:r>
          <a:r>
            <a:rPr lang="hu-HU" sz="1300" kern="1200" dirty="0"/>
            <a:t>, a korábbiakhoz képest mélyrehatóbb eszközökkel törekszik biztosítani a termelési tényezők szabad áramlását. </a:t>
          </a:r>
          <a:endParaRPr lang="en-US" sz="1300" kern="1200" dirty="0"/>
        </a:p>
      </dsp:txBody>
      <dsp:txXfrm>
        <a:off x="0" y="1742589"/>
        <a:ext cx="7589520" cy="1266840"/>
      </dsp:txXfrm>
    </dsp:sp>
    <dsp:sp modelId="{62F9A58A-6070-FD4F-BC25-741A422C223E}">
      <dsp:nvSpPr>
        <dsp:cNvPr id="0" name=""/>
        <dsp:cNvSpPr/>
      </dsp:nvSpPr>
      <dsp:spPr>
        <a:xfrm>
          <a:off x="0" y="3009429"/>
          <a:ext cx="7589520" cy="40774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/>
            <a:t>Az egységes piac (</a:t>
          </a:r>
          <a:r>
            <a:rPr lang="hu-HU" sz="1700" b="1" kern="1200" dirty="0" err="1"/>
            <a:t>single</a:t>
          </a:r>
          <a:r>
            <a:rPr lang="hu-HU" sz="1700" b="1" kern="1200" dirty="0"/>
            <a:t> market):</a:t>
          </a:r>
          <a:endParaRPr lang="en-US" sz="1700" kern="1200" dirty="0"/>
        </a:p>
      </dsp:txBody>
      <dsp:txXfrm>
        <a:off x="19904" y="3029333"/>
        <a:ext cx="7549712" cy="367937"/>
      </dsp:txXfrm>
    </dsp:sp>
    <dsp:sp modelId="{AC0717D5-FFDA-B341-9274-3C46CA628230}">
      <dsp:nvSpPr>
        <dsp:cNvPr id="0" name=""/>
        <dsp:cNvSpPr/>
      </dsp:nvSpPr>
      <dsp:spPr>
        <a:xfrm>
          <a:off x="0" y="3417174"/>
          <a:ext cx="758952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300" kern="1200" dirty="0"/>
            <a:t> Jelentése nem különíthető el a belső piac tartalmától, jelentésük azonos. </a:t>
          </a:r>
          <a:endParaRPr lang="en-US" sz="1300" kern="1200" dirty="0"/>
        </a:p>
      </dsp:txBody>
      <dsp:txXfrm>
        <a:off x="0" y="3417174"/>
        <a:ext cx="7589520" cy="281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949DC-91FA-0646-864C-AE180F9501C0}">
      <dsp:nvSpPr>
        <dsp:cNvPr id="0" name=""/>
        <dsp:cNvSpPr/>
      </dsp:nvSpPr>
      <dsp:spPr>
        <a:xfrm>
          <a:off x="0" y="742571"/>
          <a:ext cx="7589520" cy="618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Unió minden </a:t>
          </a:r>
          <a:r>
            <a:rPr lang="hu-HU" sz="1400" kern="1200" dirty="0" err="1"/>
            <a:t>polgárának</a:t>
          </a:r>
          <a:r>
            <a:rPr lang="hu-HU" sz="1400" kern="1200" dirty="0"/>
            <a:t> joga, hogy szabadon mozogjon, illetve tartózkodjon a tagállamok területén, a Szerződésekben és a végrehajtásukra elfogadott intézkedésekben megállapított </a:t>
          </a:r>
          <a:r>
            <a:rPr lang="hu-HU" sz="1400" i="1" kern="1200" dirty="0"/>
            <a:t>korlátok</a:t>
          </a:r>
          <a:r>
            <a:rPr lang="hu-HU" sz="1400" kern="1200" dirty="0"/>
            <a:t> között.</a:t>
          </a:r>
          <a:endParaRPr lang="en-US" sz="1400" kern="1200" dirty="0"/>
        </a:p>
      </dsp:txBody>
      <dsp:txXfrm>
        <a:off x="30172" y="772743"/>
        <a:ext cx="7529176" cy="557735"/>
      </dsp:txXfrm>
    </dsp:sp>
    <dsp:sp modelId="{8C4611E3-9BD4-054B-B4C2-6E75CA22010D}">
      <dsp:nvSpPr>
        <dsp:cNvPr id="0" name=""/>
        <dsp:cNvSpPr/>
      </dsp:nvSpPr>
      <dsp:spPr>
        <a:xfrm>
          <a:off x="0" y="1437485"/>
          <a:ext cx="7589520" cy="6180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uniós polgársággal járó egyik legfontosabb jogosultság tehát a tagállamok területén történő </a:t>
          </a:r>
          <a:r>
            <a:rPr lang="hu-HU" sz="1400" b="1" kern="1200" dirty="0"/>
            <a:t>szabad </a:t>
          </a:r>
          <a:r>
            <a:rPr lang="hu-HU" sz="1400" b="1" kern="1200" dirty="0" err="1"/>
            <a:t>mozogás</a:t>
          </a:r>
          <a:r>
            <a:rPr lang="hu-HU" sz="1400" b="1" kern="1200" dirty="0"/>
            <a:t> és tartózkodás joga</a:t>
          </a:r>
          <a:r>
            <a:rPr lang="hu-HU" sz="1400" kern="1200" dirty="0"/>
            <a:t>, amely az </a:t>
          </a:r>
          <a:r>
            <a:rPr lang="hu-HU" sz="1400" b="1" kern="1200" dirty="0"/>
            <a:t>uniós állampolgárok családtagjait is megilleti</a:t>
          </a:r>
          <a:r>
            <a:rPr lang="hu-HU" sz="1400" kern="1200" dirty="0"/>
            <a:t>. </a:t>
          </a:r>
          <a:endParaRPr lang="en-US" sz="1400" kern="1200" dirty="0"/>
        </a:p>
      </dsp:txBody>
      <dsp:txXfrm>
        <a:off x="30172" y="1467657"/>
        <a:ext cx="7529176" cy="557735"/>
      </dsp:txXfrm>
    </dsp:sp>
    <dsp:sp modelId="{3C85C1E8-06C3-6441-9F55-684BCB256FB9}">
      <dsp:nvSpPr>
        <dsp:cNvPr id="0" name=""/>
        <dsp:cNvSpPr/>
      </dsp:nvSpPr>
      <dsp:spPr>
        <a:xfrm>
          <a:off x="0" y="2174002"/>
          <a:ext cx="7589520" cy="10234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Külön irányelvi szabályozás - </a:t>
          </a:r>
          <a:r>
            <a:rPr lang="hu-HU" sz="1400" u="sng" kern="1200" dirty="0"/>
            <a:t>a 2004/38/EK irányelv: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 szabályozás középpontjában az uniós polgár áll függetlenül attól, hogy gazdaságilag aktív vagy inaktív-e. </a:t>
          </a: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Irányelv személyi hatálya azon uniós polgárokra terjed ki, akik olyan tagállamba költöznek, vagy olyan tagállamban tartózkodnak, amelynek nem állampolgárai, valamint az őket kísérő vagy hozzájuk csatlakozó családtagokra.</a:t>
          </a:r>
          <a:endParaRPr lang="en-US" sz="1400" kern="1200" dirty="0"/>
        </a:p>
      </dsp:txBody>
      <dsp:txXfrm>
        <a:off x="49959" y="2223961"/>
        <a:ext cx="7489602" cy="923492"/>
      </dsp:txXfrm>
    </dsp:sp>
    <dsp:sp modelId="{C89D7E85-60B4-4F46-BC15-949A14816360}">
      <dsp:nvSpPr>
        <dsp:cNvPr id="0" name=""/>
        <dsp:cNvSpPr/>
      </dsp:nvSpPr>
      <dsp:spPr>
        <a:xfrm>
          <a:off x="0" y="3020647"/>
          <a:ext cx="7589520" cy="53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11430" rIns="64008" bIns="11430" numCol="1" spcCol="1270" anchor="t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900" kern="1200" dirty="0"/>
        </a:p>
      </dsp:txBody>
      <dsp:txXfrm>
        <a:off x="0" y="3020647"/>
        <a:ext cx="7589520" cy="532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65E11-545B-A541-8075-A16D902F6291}">
      <dsp:nvSpPr>
        <dsp:cNvPr id="0" name=""/>
        <dsp:cNvSpPr/>
      </dsp:nvSpPr>
      <dsp:spPr>
        <a:xfrm>
          <a:off x="0" y="277861"/>
          <a:ext cx="79359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17" tIns="208280" rIns="6159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kern="1200"/>
            <a:t>beiratkozott</a:t>
          </a:r>
          <a:r>
            <a:rPr lang="hu-HU" sz="1000" kern="1200"/>
            <a:t> az államilag elismert helyi oktatási intézmények valamelyikébe;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/>
            <a:t>(valamilyen forrásból) </a:t>
          </a:r>
          <a:r>
            <a:rPr lang="hu-HU" sz="1000" b="1" kern="1200" dirty="0"/>
            <a:t>elegendő jövedelem</a:t>
          </a:r>
          <a:r>
            <a:rPr lang="hu-HU" sz="1000" kern="1200" dirty="0"/>
            <a:t>mel rendelkezik ahhoz, hogy ne legyen szüksége jövedelemtámogatásra;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/>
            <a:t>van teljes körű </a:t>
          </a:r>
          <a:r>
            <a:rPr lang="hu-HU" sz="1000" b="1" kern="1200"/>
            <a:t>egészségbiztosítás</a:t>
          </a:r>
          <a:r>
            <a:rPr lang="hu-HU" sz="1000" kern="1200"/>
            <a:t>a az adott országban.</a:t>
          </a:r>
          <a:endParaRPr lang="en-US" sz="1000" kern="1200"/>
        </a:p>
      </dsp:txBody>
      <dsp:txXfrm>
        <a:off x="0" y="277861"/>
        <a:ext cx="7935933" cy="756000"/>
      </dsp:txXfrm>
    </dsp:sp>
    <dsp:sp modelId="{6B68E5A7-9AC7-6244-AFFE-432ADED548A6}">
      <dsp:nvSpPr>
        <dsp:cNvPr id="0" name=""/>
        <dsp:cNvSpPr/>
      </dsp:nvSpPr>
      <dsp:spPr>
        <a:xfrm>
          <a:off x="396796" y="130261"/>
          <a:ext cx="5555153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72" tIns="0" rIns="20997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/>
            <a:t>Mindenkinek jogában áll tanulmányai ideje alatt abban az EU-s tagállamban lakni, ahol tanul, ha:</a:t>
          </a:r>
          <a:endParaRPr lang="en-US" sz="1000" kern="1200"/>
        </a:p>
      </dsp:txBody>
      <dsp:txXfrm>
        <a:off x="411206" y="144671"/>
        <a:ext cx="5526333" cy="266380"/>
      </dsp:txXfrm>
    </dsp:sp>
    <dsp:sp modelId="{71AC80EF-4746-9641-BBC2-4CE214848025}">
      <dsp:nvSpPr>
        <dsp:cNvPr id="0" name=""/>
        <dsp:cNvSpPr/>
      </dsp:nvSpPr>
      <dsp:spPr>
        <a:xfrm>
          <a:off x="0" y="1235461"/>
          <a:ext cx="7935933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17" tIns="208280" rIns="6159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/>
            <a:t>mindössze </a:t>
          </a:r>
          <a:r>
            <a:rPr lang="hu-HU" sz="1000" b="1" kern="1200"/>
            <a:t>érvényes személyi igazolványra vagy útlevélre</a:t>
          </a:r>
          <a:r>
            <a:rPr lang="hu-HU" sz="1000" kern="1200"/>
            <a:t> </a:t>
          </a:r>
          <a:r>
            <a:rPr lang="hu-HU" sz="1000" b="1" kern="1200"/>
            <a:t>van szükség </a:t>
          </a:r>
          <a:r>
            <a:rPr lang="hu-HU" sz="1000" kern="1200"/>
            <a:t>a max. 3 hónapos tartózkodáshoz;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/>
            <a:t>egyes uniós tagállamokban követelmény, hogy az ott tartózkodók mindig maguknál tartsák személyi igazolványukat vagy útlevelüket: pénzbírsággal sújthatók, akik ennek nem tudnak eleget tenni;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kern="1200"/>
            <a:t>nem kötelező bejelentkezni </a:t>
          </a:r>
          <a:r>
            <a:rPr lang="hu-HU" sz="1000" kern="1200"/>
            <a:t>a hatóságoknál.</a:t>
          </a:r>
          <a:endParaRPr lang="en-US" sz="1000" kern="1200"/>
        </a:p>
      </dsp:txBody>
      <dsp:txXfrm>
        <a:off x="0" y="1235461"/>
        <a:ext cx="7935933" cy="897750"/>
      </dsp:txXfrm>
    </dsp:sp>
    <dsp:sp modelId="{006F710B-35D3-5E43-9407-C1FC49D326A5}">
      <dsp:nvSpPr>
        <dsp:cNvPr id="0" name=""/>
        <dsp:cNvSpPr/>
      </dsp:nvSpPr>
      <dsp:spPr>
        <a:xfrm>
          <a:off x="396796" y="1087861"/>
          <a:ext cx="5555153" cy="2952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72" tIns="0" rIns="20997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/>
            <a:t>Max. 3 hónapig tartó tartózkodás</a:t>
          </a:r>
          <a:r>
            <a:rPr lang="hu-HU" sz="1000" kern="1200"/>
            <a:t>:</a:t>
          </a:r>
          <a:endParaRPr lang="en-US" sz="1000" kern="1200"/>
        </a:p>
      </dsp:txBody>
      <dsp:txXfrm>
        <a:off x="411206" y="1102271"/>
        <a:ext cx="5526333" cy="266380"/>
      </dsp:txXfrm>
    </dsp:sp>
    <dsp:sp modelId="{6117AA57-D142-8943-8271-02268E90E54C}">
      <dsp:nvSpPr>
        <dsp:cNvPr id="0" name=""/>
        <dsp:cNvSpPr/>
      </dsp:nvSpPr>
      <dsp:spPr>
        <a:xfrm>
          <a:off x="0" y="2334812"/>
          <a:ext cx="7935933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17" tIns="208280" rIns="6159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/>
            <a:t>Fenti </a:t>
          </a:r>
          <a:r>
            <a:rPr lang="hu-HU" sz="1000" b="1" kern="1200"/>
            <a:t>feltételek</a:t>
          </a:r>
          <a:r>
            <a:rPr lang="hu-HU" sz="1000" kern="1200"/>
            <a:t>nek kell teljesülniük, azzal, hogy a fogadó ország hatóságai nem írhatják elő, hogy az ott tartózkodó jövedelme haladja meg azt a határértéket, amely alatt jogosult lenne az adott országban alapszintű jövedelemtámogatásban részesülni.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/>
            <a:t>3 hónap után </a:t>
          </a:r>
          <a:r>
            <a:rPr lang="hu-HU" sz="1000" b="1" kern="1200"/>
            <a:t>bejelentkezési kötelezettséget </a:t>
          </a:r>
          <a:r>
            <a:rPr lang="hu-HU" sz="1000" kern="1200"/>
            <a:t>írhat elő a tagállam: feltételeknek való megfelelés bizonyítása.</a:t>
          </a:r>
          <a:endParaRPr lang="en-US" sz="1000" kern="1200"/>
        </a:p>
      </dsp:txBody>
      <dsp:txXfrm>
        <a:off x="0" y="2334812"/>
        <a:ext cx="7935933" cy="724500"/>
      </dsp:txXfrm>
    </dsp:sp>
    <dsp:sp modelId="{1D6AF474-C97F-EF4D-A84D-D6FEA1CA1FDF}">
      <dsp:nvSpPr>
        <dsp:cNvPr id="0" name=""/>
        <dsp:cNvSpPr/>
      </dsp:nvSpPr>
      <dsp:spPr>
        <a:xfrm>
          <a:off x="396796" y="2187211"/>
          <a:ext cx="5555153" cy="2952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72" tIns="0" rIns="20997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/>
            <a:t>3 hónapot meghaladó tartózkodás</a:t>
          </a:r>
          <a:r>
            <a:rPr lang="hu-HU" sz="1000" kern="1200"/>
            <a:t>:</a:t>
          </a:r>
          <a:endParaRPr lang="en-US" sz="1000" kern="1200"/>
        </a:p>
      </dsp:txBody>
      <dsp:txXfrm>
        <a:off x="411206" y="2201621"/>
        <a:ext cx="5526333" cy="266380"/>
      </dsp:txXfrm>
    </dsp:sp>
    <dsp:sp modelId="{B74462D8-2859-0F41-8F68-827860A0BFBC}">
      <dsp:nvSpPr>
        <dsp:cNvPr id="0" name=""/>
        <dsp:cNvSpPr/>
      </dsp:nvSpPr>
      <dsp:spPr>
        <a:xfrm>
          <a:off x="0" y="3260912"/>
          <a:ext cx="7935933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917" tIns="208280" rIns="61591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kern="1200"/>
            <a:t>5 év megszakítás nélküli, jogszerű tartózkodás </a:t>
          </a:r>
          <a:r>
            <a:rPr lang="hu-HU" sz="1000" kern="1200"/>
            <a:t>esetén automatikus jog a huzamos tartózkodásra. </a:t>
          </a:r>
          <a:endParaRPr lang="en-US" sz="1000" kern="1200"/>
        </a:p>
      </dsp:txBody>
      <dsp:txXfrm>
        <a:off x="0" y="3260912"/>
        <a:ext cx="7935933" cy="425250"/>
      </dsp:txXfrm>
    </dsp:sp>
    <dsp:sp modelId="{7D5D1677-4B72-9948-BD06-BD3705343BE0}">
      <dsp:nvSpPr>
        <dsp:cNvPr id="0" name=""/>
        <dsp:cNvSpPr/>
      </dsp:nvSpPr>
      <dsp:spPr>
        <a:xfrm>
          <a:off x="396796" y="3113312"/>
          <a:ext cx="5555153" cy="295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972" tIns="0" rIns="20997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/>
            <a:t>Huzamos tartózkodás</a:t>
          </a:r>
          <a:r>
            <a:rPr lang="hu-HU" sz="1000" kern="1200"/>
            <a:t>:</a:t>
          </a:r>
          <a:endParaRPr lang="en-US" sz="1000" kern="1200"/>
        </a:p>
      </dsp:txBody>
      <dsp:txXfrm>
        <a:off x="411206" y="3127722"/>
        <a:ext cx="5526333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77715-7E61-8A48-8FAC-0670E69FC894}">
      <dsp:nvSpPr>
        <dsp:cNvPr id="0" name=""/>
        <dsp:cNvSpPr/>
      </dsp:nvSpPr>
      <dsp:spPr>
        <a:xfrm>
          <a:off x="0" y="395231"/>
          <a:ext cx="7589520" cy="152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031" tIns="354076" rIns="58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/>
            <a:t>A kiutazás és beutazás joga</a:t>
          </a:r>
          <a:r>
            <a:rPr lang="hu-HU" sz="1700" kern="1200"/>
            <a:t>;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/>
            <a:t>A tartózkodás joga (3 hónapig feltétel nélkül, 3 hónapon túl feltételekkel);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/>
            <a:t>A huzamos tartózkodás joga (jogszerű 5 éves tartózkodást követően).</a:t>
          </a:r>
          <a:endParaRPr lang="en-US" sz="1700" kern="1200"/>
        </a:p>
      </dsp:txBody>
      <dsp:txXfrm>
        <a:off x="0" y="395231"/>
        <a:ext cx="7589520" cy="1526175"/>
      </dsp:txXfrm>
    </dsp:sp>
    <dsp:sp modelId="{1DEFCD0D-3991-0E47-A4C8-765FD6718D55}">
      <dsp:nvSpPr>
        <dsp:cNvPr id="0" name=""/>
        <dsp:cNvSpPr/>
      </dsp:nvSpPr>
      <dsp:spPr>
        <a:xfrm>
          <a:off x="379476" y="144311"/>
          <a:ext cx="531266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6" tIns="0" rIns="2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/>
            <a:t>Tartalma:</a:t>
          </a:r>
          <a:endParaRPr lang="en-US" sz="1700" kern="1200"/>
        </a:p>
      </dsp:txBody>
      <dsp:txXfrm>
        <a:off x="403974" y="168809"/>
        <a:ext cx="5263668" cy="452844"/>
      </dsp:txXfrm>
    </dsp:sp>
    <dsp:sp modelId="{1CFF6A95-5CB0-8B4E-9035-C52D10D3836C}">
      <dsp:nvSpPr>
        <dsp:cNvPr id="0" name=""/>
        <dsp:cNvSpPr/>
      </dsp:nvSpPr>
      <dsp:spPr>
        <a:xfrm>
          <a:off x="0" y="2264127"/>
          <a:ext cx="758952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031" tIns="354076" rIns="58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/>
            <a:t>közrendi, közbiztonsági vagy közegészségügyi okokból korlátozható. </a:t>
          </a:r>
          <a:endParaRPr lang="en-US" sz="1700" kern="1200"/>
        </a:p>
      </dsp:txBody>
      <dsp:txXfrm>
        <a:off x="0" y="2264127"/>
        <a:ext cx="7589520" cy="722925"/>
      </dsp:txXfrm>
    </dsp:sp>
    <dsp:sp modelId="{AE22DDC6-CB58-314D-9E55-BF996C3A23F7}">
      <dsp:nvSpPr>
        <dsp:cNvPr id="0" name=""/>
        <dsp:cNvSpPr/>
      </dsp:nvSpPr>
      <dsp:spPr>
        <a:xfrm>
          <a:off x="379476" y="2013207"/>
          <a:ext cx="5312664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06" tIns="0" rIns="20080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/>
            <a:t>Korlátok:</a:t>
          </a:r>
          <a:endParaRPr lang="en-US" sz="1700" kern="1200"/>
        </a:p>
      </dsp:txBody>
      <dsp:txXfrm>
        <a:off x="403974" y="2037705"/>
        <a:ext cx="5263668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A7B8-F19F-8845-8BD5-51ECAE760161}">
      <dsp:nvSpPr>
        <dsp:cNvPr id="0" name=""/>
        <dsp:cNvSpPr/>
      </dsp:nvSpPr>
      <dsp:spPr>
        <a:xfrm>
          <a:off x="0" y="4511"/>
          <a:ext cx="758952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Az </a:t>
          </a:r>
          <a:r>
            <a:rPr lang="hu-HU" sz="1900" b="1" kern="1200"/>
            <a:t>Európai Gazdasági Közösséget létrehozó szerződés</a:t>
          </a:r>
          <a:r>
            <a:rPr lang="hu-HU" sz="1900" kern="1200"/>
            <a:t>, 1957: a hatok közötti </a:t>
          </a:r>
          <a:r>
            <a:rPr lang="hu-HU" sz="1900" b="1" u="sng" kern="1200"/>
            <a:t>közös piac </a:t>
          </a:r>
          <a:r>
            <a:rPr lang="hu-HU" sz="1900" kern="1200"/>
            <a:t>létrehozása;</a:t>
          </a:r>
          <a:endParaRPr lang="en-US" sz="1900" kern="1200"/>
        </a:p>
      </dsp:txBody>
      <dsp:txXfrm>
        <a:off x="36896" y="41407"/>
        <a:ext cx="7515728" cy="682028"/>
      </dsp:txXfrm>
    </dsp:sp>
    <dsp:sp modelId="{055F7DA4-B893-744A-85CA-1A7D54BEE203}">
      <dsp:nvSpPr>
        <dsp:cNvPr id="0" name=""/>
        <dsp:cNvSpPr/>
      </dsp:nvSpPr>
      <dsp:spPr>
        <a:xfrm>
          <a:off x="0" y="815051"/>
          <a:ext cx="7589520" cy="7558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1968-re: </a:t>
          </a:r>
          <a:r>
            <a:rPr lang="hu-HU" sz="1900" b="1" u="sng" kern="1200"/>
            <a:t>vámunió</a:t>
          </a:r>
          <a:r>
            <a:rPr lang="hu-HU" sz="1900" kern="1200"/>
            <a:t> megvalósulása;</a:t>
          </a:r>
          <a:endParaRPr lang="en-US" sz="1900" kern="1200"/>
        </a:p>
      </dsp:txBody>
      <dsp:txXfrm>
        <a:off x="36896" y="851947"/>
        <a:ext cx="7515728" cy="682028"/>
      </dsp:txXfrm>
    </dsp:sp>
    <dsp:sp modelId="{FA091DC5-505E-0143-BBEB-282E40CA0F87}">
      <dsp:nvSpPr>
        <dsp:cNvPr id="0" name=""/>
        <dsp:cNvSpPr/>
      </dsp:nvSpPr>
      <dsp:spPr>
        <a:xfrm>
          <a:off x="0" y="1625592"/>
          <a:ext cx="7589520" cy="7558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/>
            <a:t>Egységes Európai Okmány</a:t>
          </a:r>
          <a:r>
            <a:rPr lang="hu-HU" sz="1900" kern="1200" dirty="0"/>
            <a:t>, 1986: megalkotta és bevezette a „</a:t>
          </a:r>
          <a:r>
            <a:rPr lang="hu-HU" sz="1900" b="1" u="sng" kern="1200" dirty="0"/>
            <a:t>belső piac</a:t>
          </a:r>
          <a:r>
            <a:rPr lang="hu-HU" sz="1900" kern="1200" dirty="0"/>
            <a:t>” fogalmát + jogharmonizációs intézkedések jogi alapját bevezette </a:t>
          </a:r>
          <a:endParaRPr lang="en-US" sz="1900" kern="1200" dirty="0"/>
        </a:p>
      </dsp:txBody>
      <dsp:txXfrm>
        <a:off x="36896" y="1662488"/>
        <a:ext cx="7515728" cy="682028"/>
      </dsp:txXfrm>
    </dsp:sp>
    <dsp:sp modelId="{F8AA2FFB-8452-E143-8454-13726CD69B27}">
      <dsp:nvSpPr>
        <dsp:cNvPr id="0" name=""/>
        <dsp:cNvSpPr/>
      </dsp:nvSpPr>
      <dsp:spPr>
        <a:xfrm>
          <a:off x="0" y="2381412"/>
          <a:ext cx="758952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/>
        </a:p>
      </dsp:txBody>
      <dsp:txXfrm>
        <a:off x="0" y="2381412"/>
        <a:ext cx="7589520" cy="314640"/>
      </dsp:txXfrm>
    </dsp:sp>
    <dsp:sp modelId="{27FD2885-76F5-E04D-8459-5BFE774FA417}">
      <dsp:nvSpPr>
        <dsp:cNvPr id="0" name=""/>
        <dsp:cNvSpPr/>
      </dsp:nvSpPr>
      <dsp:spPr>
        <a:xfrm>
          <a:off x="0" y="2420625"/>
          <a:ext cx="7589520" cy="7558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1992-re</a:t>
          </a:r>
          <a:r>
            <a:rPr lang="hu-HU" sz="1900" b="1" kern="1200" dirty="0"/>
            <a:t> </a:t>
          </a:r>
          <a:r>
            <a:rPr lang="hu-HU" sz="1900" kern="1200" dirty="0"/>
            <a:t>megvalósul az </a:t>
          </a:r>
          <a:r>
            <a:rPr lang="hu-HU" sz="1900" b="1" u="sng" kern="1200" dirty="0"/>
            <a:t>egységes, belső piac</a:t>
          </a:r>
          <a:r>
            <a:rPr lang="hu-HU" sz="1900" u="sng" kern="1200" dirty="0"/>
            <a:t>;</a:t>
          </a:r>
          <a:endParaRPr lang="en-US" sz="1900" kern="1200" dirty="0"/>
        </a:p>
      </dsp:txBody>
      <dsp:txXfrm>
        <a:off x="36896" y="2457521"/>
        <a:ext cx="751572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6D7E5-4F52-424C-B576-C94F8D2BFCEE}">
      <dsp:nvSpPr>
        <dsp:cNvPr id="0" name=""/>
        <dsp:cNvSpPr/>
      </dsp:nvSpPr>
      <dsp:spPr>
        <a:xfrm>
          <a:off x="0" y="7241"/>
          <a:ext cx="7589520" cy="1006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/>
            <a:t>Maastrichti szerződés</a:t>
          </a:r>
          <a:r>
            <a:rPr lang="hu-HU" sz="1800" kern="1200" dirty="0"/>
            <a:t>, 1992: monetáris unió létrehozása mint cél megerősítése, EKB létrehozása;</a:t>
          </a:r>
          <a:endParaRPr lang="en-US" sz="1800" kern="1200" dirty="0"/>
        </a:p>
      </dsp:txBody>
      <dsp:txXfrm>
        <a:off x="49154" y="56395"/>
        <a:ext cx="7491212" cy="908623"/>
      </dsp:txXfrm>
    </dsp:sp>
    <dsp:sp modelId="{D217B06E-9DF4-3F4E-A645-C04FDB37865F}">
      <dsp:nvSpPr>
        <dsp:cNvPr id="0" name=""/>
        <dsp:cNvSpPr/>
      </dsp:nvSpPr>
      <dsp:spPr>
        <a:xfrm>
          <a:off x="0" y="1066012"/>
          <a:ext cx="7589520" cy="100693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u="sng" kern="1200" dirty="0"/>
            <a:t>Monetáris unió</a:t>
          </a:r>
          <a:r>
            <a:rPr lang="hu-HU" sz="1800" u="sng" kern="1200" dirty="0"/>
            <a:t> </a:t>
          </a:r>
          <a:r>
            <a:rPr lang="hu-HU" sz="1800" kern="1200" dirty="0"/>
            <a:t>kialakítása 3 szakaszban, </a:t>
          </a:r>
          <a:r>
            <a:rPr lang="hu-HU" sz="1800" b="1" kern="1200" dirty="0"/>
            <a:t>1999</a:t>
          </a:r>
          <a:r>
            <a:rPr lang="hu-HU" sz="1800" kern="1200" dirty="0"/>
            <a:t>-ben </a:t>
          </a:r>
          <a:r>
            <a:rPr lang="hu-HU" sz="1800" b="1" kern="1200" dirty="0"/>
            <a:t>euró bevezetése </a:t>
          </a:r>
          <a:r>
            <a:rPr lang="hu-HU" sz="1800" kern="1200" dirty="0"/>
            <a:t>párhuzamosan a nemzeti valutákkal, majd </a:t>
          </a:r>
          <a:r>
            <a:rPr lang="hu-HU" sz="1800" b="1" kern="1200" dirty="0"/>
            <a:t>2002</a:t>
          </a:r>
          <a:r>
            <a:rPr lang="hu-HU" sz="1800" kern="1200" dirty="0"/>
            <a:t>-től </a:t>
          </a:r>
          <a:r>
            <a:rPr lang="hu-HU" sz="1800" b="1" kern="1200" dirty="0"/>
            <a:t>kizárólagos használat</a:t>
          </a:r>
          <a:r>
            <a:rPr lang="hu-HU" sz="1800" kern="1200" dirty="0"/>
            <a:t> a résztvevő tagállamok részére. </a:t>
          </a:r>
          <a:endParaRPr lang="en-US" sz="1800" kern="1200" dirty="0"/>
        </a:p>
      </dsp:txBody>
      <dsp:txXfrm>
        <a:off x="49154" y="1115166"/>
        <a:ext cx="7491212" cy="908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078AC-23FD-644E-866C-A4CB6F5F549A}">
      <dsp:nvSpPr>
        <dsp:cNvPr id="0" name=""/>
        <dsp:cNvSpPr/>
      </dsp:nvSpPr>
      <dsp:spPr>
        <a:xfrm>
          <a:off x="0" y="46301"/>
          <a:ext cx="758952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EUSz. 3. cikk (3) bekezdése: „</a:t>
          </a:r>
          <a:r>
            <a:rPr lang="hu-HU" sz="2300" i="1" kern="1200"/>
            <a:t>Az Unió egy </a:t>
          </a:r>
          <a:r>
            <a:rPr lang="hu-HU" sz="2300" b="1" i="1" kern="1200"/>
            <a:t>belső piac</a:t>
          </a:r>
          <a:r>
            <a:rPr lang="hu-HU" sz="2300" i="1" kern="1200"/>
            <a:t>ot hoz létre</a:t>
          </a:r>
          <a:r>
            <a:rPr lang="hu-HU" sz="2300" kern="1200"/>
            <a:t>”. </a:t>
          </a:r>
          <a:endParaRPr lang="en-US" sz="2300" kern="1200"/>
        </a:p>
      </dsp:txBody>
      <dsp:txXfrm>
        <a:off x="44664" y="90965"/>
        <a:ext cx="7500192" cy="825612"/>
      </dsp:txXfrm>
    </dsp:sp>
    <dsp:sp modelId="{6B4C4CF1-37ED-8C42-A865-8E11A9D854B3}">
      <dsp:nvSpPr>
        <dsp:cNvPr id="0" name=""/>
        <dsp:cNvSpPr/>
      </dsp:nvSpPr>
      <dsp:spPr>
        <a:xfrm>
          <a:off x="0" y="1027482"/>
          <a:ext cx="7589520" cy="9149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/>
            <a:t>Belső piac (vagy egységes piac) fogalma: </a:t>
          </a:r>
          <a:endParaRPr lang="en-US" sz="2300" kern="1200"/>
        </a:p>
      </dsp:txBody>
      <dsp:txXfrm>
        <a:off x="44664" y="1072146"/>
        <a:ext cx="7500192" cy="825612"/>
      </dsp:txXfrm>
    </dsp:sp>
    <dsp:sp modelId="{2CA547D7-FF22-C649-8B0F-530BAFA20CB7}">
      <dsp:nvSpPr>
        <dsp:cNvPr id="0" name=""/>
        <dsp:cNvSpPr/>
      </dsp:nvSpPr>
      <dsp:spPr>
        <a:xfrm>
          <a:off x="0" y="1942422"/>
          <a:ext cx="758952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29210" rIns="163576" bIns="2921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az Egységes Európai Okmány (1986) vezette be a fogalmat;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800" kern="1200" dirty="0"/>
            <a:t>olyan </a:t>
          </a:r>
          <a:r>
            <a:rPr lang="hu-HU" sz="1800" b="1" kern="1200" dirty="0"/>
            <a:t>belső határok nélküli térség</a:t>
          </a:r>
          <a:r>
            <a:rPr lang="hu-HU" sz="1800" kern="1200" dirty="0"/>
            <a:t>, </a:t>
          </a:r>
          <a:r>
            <a:rPr lang="hu-HU" sz="1800" b="1" kern="1200" dirty="0"/>
            <a:t>amelyen belül megvalósul az </a:t>
          </a:r>
          <a:r>
            <a:rPr lang="hu-HU" sz="1800" b="1" u="sng" kern="1200" dirty="0"/>
            <a:t>áruk, a személyek, a szolgáltatások és a tőke szabad mozgása</a:t>
          </a:r>
          <a:r>
            <a:rPr lang="hu-HU" sz="1800" b="1" kern="1200" dirty="0"/>
            <a:t>. </a:t>
          </a:r>
          <a:r>
            <a:rPr lang="hu-HU" sz="1800" kern="1200" dirty="0"/>
            <a:t>(</a:t>
          </a:r>
          <a:r>
            <a:rPr lang="hu-HU" sz="1800" kern="1200" dirty="0" err="1"/>
            <a:t>EUMSz</a:t>
          </a:r>
          <a:r>
            <a:rPr lang="hu-HU" sz="1800" kern="1200" dirty="0"/>
            <a:t>. 26. cikk (2) bekezdés).</a:t>
          </a:r>
          <a:endParaRPr lang="en-US" sz="1800" kern="1200" dirty="0"/>
        </a:p>
      </dsp:txBody>
      <dsp:txXfrm>
        <a:off x="0" y="1942422"/>
        <a:ext cx="7589520" cy="1142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1F854-3B93-4A44-9397-DF98C72E1B69}">
      <dsp:nvSpPr>
        <dsp:cNvPr id="0" name=""/>
        <dsp:cNvSpPr/>
      </dsp:nvSpPr>
      <dsp:spPr>
        <a:xfrm>
          <a:off x="0" y="55009"/>
          <a:ext cx="7589520" cy="1183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</a:t>
          </a:r>
          <a:r>
            <a:rPr lang="hu-HU" sz="1400" b="1" kern="1200" dirty="0" err="1"/>
            <a:t>EUMSz</a:t>
          </a:r>
          <a:r>
            <a:rPr lang="hu-HU" sz="1400" b="1" kern="1200" dirty="0"/>
            <a:t>.</a:t>
          </a:r>
          <a:r>
            <a:rPr lang="hu-HU" sz="1400" kern="1200" dirty="0"/>
            <a:t> átfogóan szabályozza az áruk, a személyek, a szolgáltatások és a tőke szabad mozgását gátló akadályok megszüntetését;</a:t>
          </a:r>
          <a:endParaRPr lang="en-US" sz="1400" kern="1200" dirty="0"/>
        </a:p>
      </dsp:txBody>
      <dsp:txXfrm>
        <a:off x="57772" y="112781"/>
        <a:ext cx="7473976" cy="1067911"/>
      </dsp:txXfrm>
    </dsp:sp>
    <dsp:sp modelId="{708E4EE2-6F2C-784F-A515-1106BDCADBC3}">
      <dsp:nvSpPr>
        <dsp:cNvPr id="0" name=""/>
        <dsp:cNvSpPr/>
      </dsp:nvSpPr>
      <dsp:spPr>
        <a:xfrm>
          <a:off x="0" y="1278784"/>
          <a:ext cx="7589520" cy="118345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</a:t>
          </a:r>
          <a:r>
            <a:rPr lang="hu-HU" sz="1400" b="1" kern="1200" dirty="0" err="1"/>
            <a:t>EUMSz</a:t>
          </a:r>
          <a:r>
            <a:rPr lang="hu-HU" sz="1400" b="1" kern="1200" dirty="0"/>
            <a:t>. 26-81. cikk</a:t>
          </a:r>
          <a:r>
            <a:rPr lang="hu-HU" sz="1400" kern="1200" dirty="0"/>
            <a:t>ei tartalmazzák a belső piaccal összefüggő rendelkezéseket;</a:t>
          </a:r>
          <a:endParaRPr lang="en-US" sz="1400" kern="1200" dirty="0"/>
        </a:p>
      </dsp:txBody>
      <dsp:txXfrm>
        <a:off x="57772" y="1336556"/>
        <a:ext cx="7473976" cy="1067911"/>
      </dsp:txXfrm>
    </dsp:sp>
    <dsp:sp modelId="{112B4BCF-EA2B-7E43-BEA4-43E9CB9A32A0}">
      <dsp:nvSpPr>
        <dsp:cNvPr id="0" name=""/>
        <dsp:cNvSpPr/>
      </dsp:nvSpPr>
      <dsp:spPr>
        <a:xfrm>
          <a:off x="0" y="2502559"/>
          <a:ext cx="7589520" cy="118345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A szabályozás természete: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 - a termelési tényezők szabad áramlását </a:t>
          </a:r>
          <a:r>
            <a:rPr lang="hu-HU" sz="1400" b="1" kern="1200" dirty="0"/>
            <a:t>akadályozó nemzeti szabályozások</a:t>
          </a:r>
          <a:r>
            <a:rPr lang="hu-HU" sz="1400" kern="1200" dirty="0"/>
            <a:t> </a:t>
          </a:r>
          <a:r>
            <a:rPr lang="hu-HU" sz="1400" b="1" kern="1200" dirty="0"/>
            <a:t>hatályon kívül helyezésére</a:t>
          </a:r>
          <a:r>
            <a:rPr lang="hu-HU" sz="1400" kern="1200" dirty="0"/>
            <a:t>, megszüntetésére törekszik, illetve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jogközelítés</a:t>
          </a:r>
          <a:r>
            <a:rPr lang="hu-HU" sz="1400" kern="1200" dirty="0"/>
            <a:t>, közösségi szinten egységes vagy </a:t>
          </a:r>
          <a:r>
            <a:rPr lang="hu-HU" sz="1400" b="1" kern="1200" dirty="0"/>
            <a:t>összehangolt szabályok megalkotása </a:t>
          </a:r>
          <a:r>
            <a:rPr lang="hu-HU" sz="1400" kern="1200" dirty="0" err="1"/>
            <a:t>jellemzi</a:t>
          </a:r>
          <a:r>
            <a:rPr lang="hu-HU" sz="1400" kern="1200" dirty="0"/>
            <a:t>. </a:t>
          </a:r>
          <a:endParaRPr lang="en-US" sz="1400" kern="1200" dirty="0"/>
        </a:p>
      </dsp:txBody>
      <dsp:txXfrm>
        <a:off x="57772" y="2560331"/>
        <a:ext cx="7473976" cy="1067911"/>
      </dsp:txXfrm>
    </dsp:sp>
    <dsp:sp modelId="{348FB322-03B6-B342-9573-4A0AEC2B0CD7}">
      <dsp:nvSpPr>
        <dsp:cNvPr id="0" name=""/>
        <dsp:cNvSpPr/>
      </dsp:nvSpPr>
      <dsp:spPr>
        <a:xfrm>
          <a:off x="0" y="3686014"/>
          <a:ext cx="758952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100" kern="1200" dirty="0"/>
        </a:p>
      </dsp:txBody>
      <dsp:txXfrm>
        <a:off x="0" y="3686014"/>
        <a:ext cx="7589520" cy="231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4296A-1151-1743-BF59-E400D22C387C}">
      <dsp:nvSpPr>
        <dsp:cNvPr id="0" name=""/>
        <dsp:cNvSpPr/>
      </dsp:nvSpPr>
      <dsp:spPr>
        <a:xfrm>
          <a:off x="37" y="138851"/>
          <a:ext cx="3546470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Mi a </a:t>
          </a:r>
          <a:r>
            <a:rPr lang="en-US" sz="1200" kern="1200" dirty="0" err="1"/>
            <a:t>vámunió</a:t>
          </a:r>
          <a:r>
            <a:rPr lang="en-US" sz="1200" kern="1200" dirty="0"/>
            <a:t>?</a:t>
          </a:r>
        </a:p>
      </dsp:txBody>
      <dsp:txXfrm>
        <a:off x="37" y="138851"/>
        <a:ext cx="3546470" cy="345600"/>
      </dsp:txXfrm>
    </dsp:sp>
    <dsp:sp modelId="{8B7920F3-A46E-E24A-9673-23D19142E301}">
      <dsp:nvSpPr>
        <dsp:cNvPr id="0" name=""/>
        <dsp:cNvSpPr/>
      </dsp:nvSpPr>
      <dsp:spPr>
        <a:xfrm>
          <a:off x="37" y="484451"/>
          <a:ext cx="3546470" cy="31931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/>
            <a:t>EUMSz</a:t>
          </a:r>
          <a:r>
            <a:rPr lang="hu-HU" sz="1400" kern="1200" dirty="0"/>
            <a:t> 28. cikk : „Az Unió vámuniót alkot, amely a teljes árukereskedelemre kiterjed, és magában foglalja a </a:t>
          </a:r>
          <a:r>
            <a:rPr lang="hu-HU" sz="1400" b="1" kern="1200" dirty="0"/>
            <a:t>behozatali és kiviteli vámok</a:t>
          </a:r>
          <a:r>
            <a:rPr lang="hu-HU" sz="1400" kern="1200" dirty="0"/>
            <a:t>, valamint az </a:t>
          </a:r>
          <a:r>
            <a:rPr lang="hu-HU" sz="1400" b="1" kern="1200" dirty="0"/>
            <a:t>azokkal azonos hatású díjak tilalmát</a:t>
          </a:r>
          <a:r>
            <a:rPr lang="hu-HU" sz="1400" kern="1200" dirty="0"/>
            <a:t> </a:t>
          </a:r>
          <a:r>
            <a:rPr lang="hu-HU" sz="1400" b="1" kern="1200" dirty="0"/>
            <a:t>a tagállamok között</a:t>
          </a:r>
          <a:r>
            <a:rPr lang="hu-HU" sz="1400" kern="1200" dirty="0"/>
            <a:t>, továbbá közös vámtarifa bevezetését harmadik országokkal fenntartott kapcsolataikban.”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/>
            <a:t>Belső vámok eltörlése </a:t>
          </a:r>
          <a:r>
            <a:rPr lang="hu-HU" sz="1400" kern="1200" dirty="0"/>
            <a:t>egymás között és </a:t>
          </a:r>
          <a:r>
            <a:rPr lang="hu-HU" sz="1400" b="1" kern="1200" dirty="0"/>
            <a:t>közös vámtarifa alkalmazása </a:t>
          </a:r>
          <a:r>
            <a:rPr lang="hu-HU" sz="1400" kern="1200" dirty="0"/>
            <a:t>kifelé, teljes árukereskedelem vonatkozásában. </a:t>
          </a:r>
          <a:endParaRPr lang="en-US" sz="1400" kern="1200" dirty="0"/>
        </a:p>
      </dsp:txBody>
      <dsp:txXfrm>
        <a:off x="37" y="484451"/>
        <a:ext cx="3546470" cy="3193121"/>
      </dsp:txXfrm>
    </dsp:sp>
    <dsp:sp modelId="{2C037923-E026-D543-B404-687D0AA55D36}">
      <dsp:nvSpPr>
        <dsp:cNvPr id="0" name=""/>
        <dsp:cNvSpPr/>
      </dsp:nvSpPr>
      <dsp:spPr>
        <a:xfrm>
          <a:off x="4043012" y="138851"/>
          <a:ext cx="3546470" cy="345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Mi a vámmal azonos hatású díj? </a:t>
          </a:r>
          <a:endParaRPr lang="en-US" sz="1200" kern="1200"/>
        </a:p>
      </dsp:txBody>
      <dsp:txXfrm>
        <a:off x="4043012" y="138851"/>
        <a:ext cx="3546470" cy="345600"/>
      </dsp:txXfrm>
    </dsp:sp>
    <dsp:sp modelId="{A390044A-E970-D44E-8EA4-F28B9C7EB380}">
      <dsp:nvSpPr>
        <dsp:cNvPr id="0" name=""/>
        <dsp:cNvSpPr/>
      </dsp:nvSpPr>
      <dsp:spPr>
        <a:xfrm>
          <a:off x="4043012" y="484451"/>
          <a:ext cx="3546470" cy="319312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Bármely díj, amelyet </a:t>
          </a:r>
          <a:r>
            <a:rPr lang="hu-HU" sz="1200" u="sng" kern="1200" dirty="0"/>
            <a:t>a </a:t>
          </a:r>
          <a:r>
            <a:rPr lang="hu-HU" sz="1200" b="1" u="sng" kern="1200" dirty="0"/>
            <a:t>határ átlépésének tényénél fogva vetnek ki </a:t>
          </a:r>
          <a:r>
            <a:rPr lang="hu-HU" sz="1200" kern="1200" dirty="0"/>
            <a:t>és nem minősül vámnak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i="1" kern="1200"/>
            <a:t>(vannak kivételek pl. </a:t>
          </a:r>
          <a:r>
            <a:rPr lang="hu-HU" sz="1200" kern="1200"/>
            <a:t>ha a díjat szolgáltatás teljesítéséért szedik be, amelyből a díj fizetőjének előnye származott)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/>
            <a:t>Példák</a:t>
          </a:r>
          <a:r>
            <a:rPr lang="hu-HU" sz="1200" kern="1200" dirty="0"/>
            <a:t> vámmal azonos hatású díjra: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/>
            <a:t>statisztikai adatgyűjtési illeték (24/68. sz. Bizottság kontra Olaszország),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 dirty="0"/>
            <a:t>állat- vagy növény-egészségügyi ellenőrzési díj (87/75. sz. </a:t>
          </a:r>
          <a:r>
            <a:rPr lang="hu-HU" sz="1200" kern="1200" dirty="0" err="1"/>
            <a:t>Bresciani</a:t>
          </a:r>
          <a:r>
            <a:rPr lang="hu-HU" sz="1200" kern="1200" dirty="0"/>
            <a:t> ügy), 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/>
            <a:t>harmadik országból gázt szállító vezetékek tulajdonosait terhelő környezetvédelmi adó (C-173/05. sz. Bizottság kontra Olaszország). 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kern="1200"/>
            <a:t>tagállam egyik régiójából a másikba történő export/import esetén kivetett díj is vámmal azonos hatású díj (pl. Franciaország tengeren túli megyéiben szedett dokkhasználati díj)</a:t>
          </a:r>
          <a:endParaRPr lang="en-US" sz="1200" kern="1200"/>
        </a:p>
      </dsp:txBody>
      <dsp:txXfrm>
        <a:off x="4043012" y="484451"/>
        <a:ext cx="3546470" cy="3193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40DB-A178-E746-A68B-038787B45A80}">
      <dsp:nvSpPr>
        <dsp:cNvPr id="0" name=""/>
        <dsp:cNvSpPr/>
      </dsp:nvSpPr>
      <dsp:spPr>
        <a:xfrm>
          <a:off x="0" y="38492"/>
          <a:ext cx="7589520" cy="769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err="1"/>
            <a:t>EUMSz</a:t>
          </a:r>
          <a:r>
            <a:rPr lang="hu-HU" sz="1400" kern="1200" dirty="0"/>
            <a:t>. 110. cikk (1): „A tagállamok más tagállamból származó termékre sem közvetlenül, sem közvetve nem vetnek ki olyan </a:t>
          </a:r>
          <a:r>
            <a:rPr lang="hu-HU" sz="1400" u="sng" kern="1200" dirty="0"/>
            <a:t>belső adók</a:t>
          </a:r>
          <a:r>
            <a:rPr lang="hu-HU" sz="1400" kern="1200" dirty="0"/>
            <a:t>at, amelyek </a:t>
          </a:r>
          <a:r>
            <a:rPr lang="hu-HU" sz="1400" u="sng" kern="1200" dirty="0"/>
            <a:t>magasabbak, mint amelyeket a hasonló jellegű hazai termékre</a:t>
          </a:r>
          <a:r>
            <a:rPr lang="hu-HU" sz="1400" kern="1200" dirty="0"/>
            <a:t> közvetlenül vagy közvetve </a:t>
          </a:r>
          <a:r>
            <a:rPr lang="hu-HU" sz="1400" u="sng" kern="1200" dirty="0"/>
            <a:t>vetnek ki</a:t>
          </a:r>
          <a:r>
            <a:rPr lang="hu-HU" sz="1400" kern="1200" dirty="0"/>
            <a:t>”</a:t>
          </a:r>
          <a:endParaRPr lang="en-US" sz="1400" kern="1200" dirty="0"/>
        </a:p>
      </dsp:txBody>
      <dsp:txXfrm>
        <a:off x="37581" y="76073"/>
        <a:ext cx="7514358" cy="694697"/>
      </dsp:txXfrm>
    </dsp:sp>
    <dsp:sp modelId="{C222E561-BAF2-9D4B-96E4-21A06FF31DDF}">
      <dsp:nvSpPr>
        <dsp:cNvPr id="0" name=""/>
        <dsp:cNvSpPr/>
      </dsp:nvSpPr>
      <dsp:spPr>
        <a:xfrm>
          <a:off x="0" y="848672"/>
          <a:ext cx="7589520" cy="7698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EUMSz. 110. cikk (2): „A tagállamok továbbá nem vetnek ki más tagállamok termékeire olyan természetű </a:t>
          </a:r>
          <a:r>
            <a:rPr lang="hu-HU" sz="1400" u="sng" kern="1200"/>
            <a:t>belső adó</a:t>
          </a:r>
          <a:r>
            <a:rPr lang="hu-HU" sz="1400" kern="1200"/>
            <a:t>t, amely </a:t>
          </a:r>
          <a:r>
            <a:rPr lang="hu-HU" sz="1400" u="sng" kern="1200"/>
            <a:t>más termékek közvetett védelmét szolgálhatja</a:t>
          </a:r>
          <a:r>
            <a:rPr lang="hu-HU" sz="1400" kern="1200"/>
            <a:t>.”</a:t>
          </a:r>
          <a:endParaRPr lang="en-US" sz="1400" kern="1200"/>
        </a:p>
      </dsp:txBody>
      <dsp:txXfrm>
        <a:off x="37581" y="886253"/>
        <a:ext cx="7514358" cy="694697"/>
      </dsp:txXfrm>
    </dsp:sp>
    <dsp:sp modelId="{13488769-6929-B547-B41A-8EBFB335D47A}">
      <dsp:nvSpPr>
        <dsp:cNvPr id="0" name=""/>
        <dsp:cNvSpPr/>
      </dsp:nvSpPr>
      <dsp:spPr>
        <a:xfrm>
          <a:off x="0" y="1658852"/>
          <a:ext cx="7589520" cy="7698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u="sng" kern="1200"/>
            <a:t>Diszkriminatív adó</a:t>
          </a:r>
          <a:r>
            <a:rPr lang="hu-HU" sz="1400" kern="1200"/>
            <a:t>: </a:t>
          </a:r>
          <a:r>
            <a:rPr lang="hu-HU" sz="1400" b="1" kern="1200"/>
            <a:t>hasonló termék</a:t>
          </a:r>
          <a:r>
            <a:rPr lang="hu-HU" sz="1400" kern="1200"/>
            <a:t>ekre vonatkozik (ha hasonló tulajdonságokkal rendelkeznek és a fogyasztók szempontjából azonos igényeket elégítenek ki), közvetlen és közvetett is lehet;</a:t>
          </a:r>
          <a:endParaRPr lang="en-US" sz="1400" kern="1200"/>
        </a:p>
      </dsp:txBody>
      <dsp:txXfrm>
        <a:off x="37581" y="1696433"/>
        <a:ext cx="7514358" cy="694697"/>
      </dsp:txXfrm>
    </dsp:sp>
    <dsp:sp modelId="{ADF3E5E3-9BAF-4D46-94BA-D17159F54BBD}">
      <dsp:nvSpPr>
        <dsp:cNvPr id="0" name=""/>
        <dsp:cNvSpPr/>
      </dsp:nvSpPr>
      <dsp:spPr>
        <a:xfrm>
          <a:off x="0" y="2469032"/>
          <a:ext cx="7589520" cy="7698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u="sng" kern="1200"/>
            <a:t>Protekcionista adó</a:t>
          </a:r>
          <a:r>
            <a:rPr lang="hu-HU" sz="1400" kern="1200"/>
            <a:t>: nem kell, hogy a termékek hasonlóak legyenek, csak az, hogy </a:t>
          </a:r>
          <a:r>
            <a:rPr lang="hu-HU" sz="1400" b="1" kern="1200"/>
            <a:t>versenyhelyzet</a:t>
          </a:r>
          <a:r>
            <a:rPr lang="hu-HU" sz="1400" kern="1200"/>
            <a:t> álljon fent köztük (olyan termékek esetében, ahol nincs/elenyésző a hazai termelés: kérdés, hogy </a:t>
          </a:r>
          <a:r>
            <a:rPr lang="hu-HU" sz="1400" b="1" kern="1200"/>
            <a:t>van-e az import termékkel versenyben lévő hazai termék?</a:t>
          </a:r>
          <a:r>
            <a:rPr lang="hu-HU" sz="1400" kern="1200"/>
            <a:t>).</a:t>
          </a:r>
          <a:endParaRPr lang="en-US" sz="1400" kern="1200"/>
        </a:p>
      </dsp:txBody>
      <dsp:txXfrm>
        <a:off x="37581" y="2506613"/>
        <a:ext cx="7514358" cy="694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60A5-6697-0D48-B61A-3F7E43D41C65}">
      <dsp:nvSpPr>
        <dsp:cNvPr id="0" name=""/>
        <dsp:cNvSpPr/>
      </dsp:nvSpPr>
      <dsp:spPr>
        <a:xfrm>
          <a:off x="0" y="18684"/>
          <a:ext cx="7589520" cy="921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A munkavállalás szabadsága </a:t>
          </a:r>
          <a:r>
            <a:rPr lang="hu-HU" sz="1300" b="1" u="sng" kern="1200" dirty="0"/>
            <a:t>jogot</a:t>
          </a:r>
          <a:r>
            <a:rPr lang="hu-HU" sz="1300" kern="1200" dirty="0"/>
            <a:t> biztosít a munkavállalónak arra, hogy más tagállamokban:</a:t>
          </a:r>
          <a:endParaRPr lang="en-US" sz="1300" kern="1200" dirty="0"/>
        </a:p>
      </dsp:txBody>
      <dsp:txXfrm>
        <a:off x="45005" y="63689"/>
        <a:ext cx="7499510" cy="831913"/>
      </dsp:txXfrm>
    </dsp:sp>
    <dsp:sp modelId="{F4EBDD03-B545-094A-BE00-A0FB0F1FAA5C}">
      <dsp:nvSpPr>
        <dsp:cNvPr id="0" name=""/>
        <dsp:cNvSpPr/>
      </dsp:nvSpPr>
      <dsp:spPr>
        <a:xfrm>
          <a:off x="0" y="940607"/>
          <a:ext cx="7589520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/>
            <a:t> tényleges </a:t>
          </a:r>
          <a:r>
            <a:rPr lang="hu-HU" sz="1200" b="1" kern="1200" dirty="0"/>
            <a:t>állásajánlatokra </a:t>
          </a:r>
          <a:r>
            <a:rPr lang="hu-HU" sz="1200" b="1" u="sng" kern="1200" dirty="0"/>
            <a:t>jelentkezzen</a:t>
          </a:r>
          <a:r>
            <a:rPr lang="hu-HU" sz="1200" kern="1200" dirty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/>
            <a:t> e célból a tagállamok területén </a:t>
          </a:r>
          <a:r>
            <a:rPr lang="hu-HU" sz="1200" b="1" kern="1200" dirty="0"/>
            <a:t>szabadon </a:t>
          </a:r>
          <a:r>
            <a:rPr lang="hu-HU" sz="1200" b="1" u="sng" kern="1200" dirty="0"/>
            <a:t>mozogjon</a:t>
          </a:r>
          <a:r>
            <a:rPr lang="hu-HU" sz="1200" kern="1200" dirty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/>
            <a:t> munkavállalás céljából valamely tagállamban </a:t>
          </a:r>
          <a:r>
            <a:rPr lang="hu-HU" sz="1200" b="1" u="sng" kern="1200" dirty="0"/>
            <a:t>tartózkodjon</a:t>
          </a:r>
          <a:r>
            <a:rPr lang="hu-HU" sz="1200" b="1" kern="1200" dirty="0"/>
            <a:t> </a:t>
          </a:r>
          <a:r>
            <a:rPr lang="hu-HU" sz="1200" kern="1200" dirty="0"/>
            <a:t>az adott tagállam állampolgárainak foglalkoztatására vonatkozó törvényi, rendeleti vagy közigazgatási rendelkezéseknek megfelelően;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/>
            <a:t> egy tagállamban történő alkalmazását követően a Bizottság által rendeletekben meghatározott feltételek mellett az adott </a:t>
          </a:r>
          <a:r>
            <a:rPr lang="hu-HU" sz="1200" b="1" kern="1200" dirty="0"/>
            <a:t>t</a:t>
          </a:r>
          <a:r>
            <a:rPr lang="hu-HU" sz="1200" b="0" kern="1200" dirty="0"/>
            <a:t>agállam területén </a:t>
          </a:r>
          <a:r>
            <a:rPr lang="hu-HU" sz="1200" b="0" u="sng" kern="1200" dirty="0"/>
            <a:t>maradjon</a:t>
          </a:r>
          <a:r>
            <a:rPr lang="hu-HU" sz="1200" b="0" kern="1200" dirty="0"/>
            <a:t>.</a:t>
          </a:r>
          <a:endParaRPr lang="en-US" sz="1200" b="0" kern="1200" dirty="0"/>
        </a:p>
      </dsp:txBody>
      <dsp:txXfrm>
        <a:off x="0" y="940607"/>
        <a:ext cx="7589520" cy="1148850"/>
      </dsp:txXfrm>
    </dsp:sp>
    <dsp:sp modelId="{A8DC3A95-BB0D-C747-ADB8-A9552725FFEF}">
      <dsp:nvSpPr>
        <dsp:cNvPr id="0" name=""/>
        <dsp:cNvSpPr/>
      </dsp:nvSpPr>
      <dsp:spPr>
        <a:xfrm>
          <a:off x="0" y="2089457"/>
          <a:ext cx="7589520" cy="41033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E tekintetben mind a közvetlen, mind a közvetett diszkrimináció tilos!</a:t>
          </a:r>
          <a:endParaRPr lang="en-US" sz="1300" kern="1200" dirty="0"/>
        </a:p>
      </dsp:txBody>
      <dsp:txXfrm>
        <a:off x="20031" y="2109488"/>
        <a:ext cx="7549458" cy="370276"/>
      </dsp:txXfrm>
    </dsp:sp>
    <dsp:sp modelId="{DE01DF44-29E9-124C-BAFA-FEA84610F883}">
      <dsp:nvSpPr>
        <dsp:cNvPr id="0" name=""/>
        <dsp:cNvSpPr/>
      </dsp:nvSpPr>
      <dsp:spPr>
        <a:xfrm>
          <a:off x="0" y="2538316"/>
          <a:ext cx="7589520" cy="79127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Vannak kivételek: </a:t>
          </a:r>
          <a:r>
            <a:rPr lang="hu-HU" sz="1300" b="1" kern="1200" dirty="0"/>
            <a:t>közrendi, közbiztonsági, közegészségügyi indok</a:t>
          </a:r>
          <a:r>
            <a:rPr lang="hu-HU" sz="1300" kern="1200" dirty="0"/>
            <a:t>ból korlátozható a munkavállalók szabad mozgása,</a:t>
          </a:r>
          <a:endParaRPr lang="en-US" sz="13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/>
            <a:t>illetve a rendelkezések a </a:t>
          </a:r>
          <a:r>
            <a:rPr lang="hu-HU" sz="1300" b="1" kern="1200" dirty="0"/>
            <a:t>közszolgálat</a:t>
          </a:r>
          <a:r>
            <a:rPr lang="hu-HU" sz="1300" kern="1200" dirty="0"/>
            <a:t> esetében egyáltalán nem kerülnek alkalmazásra.  </a:t>
          </a:r>
          <a:endParaRPr lang="en-US" sz="1300" kern="1200" dirty="0"/>
        </a:p>
      </dsp:txBody>
      <dsp:txXfrm>
        <a:off x="38627" y="2576943"/>
        <a:ext cx="7512266" cy="714023"/>
      </dsp:txXfrm>
    </dsp:sp>
    <dsp:sp modelId="{6A164E20-CB58-B845-85E8-13E1C4A5D1EC}">
      <dsp:nvSpPr>
        <dsp:cNvPr id="0" name=""/>
        <dsp:cNvSpPr/>
      </dsp:nvSpPr>
      <dsp:spPr>
        <a:xfrm>
          <a:off x="0" y="3334274"/>
          <a:ext cx="758952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kern="1200" dirty="0"/>
        </a:p>
      </dsp:txBody>
      <dsp:txXfrm>
        <a:off x="0" y="3334274"/>
        <a:ext cx="7589520" cy="248400"/>
      </dsp:txXfrm>
    </dsp:sp>
    <dsp:sp modelId="{A45A1971-7535-4741-8B52-EC79BAEC9438}">
      <dsp:nvSpPr>
        <dsp:cNvPr id="0" name=""/>
        <dsp:cNvSpPr/>
      </dsp:nvSpPr>
      <dsp:spPr>
        <a:xfrm>
          <a:off x="0" y="3315255"/>
          <a:ext cx="7589520" cy="5751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/>
            <a:t>+ egyéb, „nyomós közérdeken alapuló indok”, ha „objektíve igazolható”: a Bíróság esetjoga alapján. </a:t>
          </a:r>
          <a:endParaRPr lang="en-US" sz="1300" kern="1200"/>
        </a:p>
      </dsp:txBody>
      <dsp:txXfrm>
        <a:off x="28074" y="3343329"/>
        <a:ext cx="7533372" cy="518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84A4-735C-844D-9B12-F2A499EFDBFA}">
      <dsp:nvSpPr>
        <dsp:cNvPr id="0" name=""/>
        <dsp:cNvSpPr/>
      </dsp:nvSpPr>
      <dsp:spPr>
        <a:xfrm>
          <a:off x="0" y="1601"/>
          <a:ext cx="7589520" cy="5160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Uniós polgár</a:t>
          </a:r>
          <a:r>
            <a:rPr lang="hu-HU" sz="1400" kern="1200" dirty="0"/>
            <a:t> mindenki, aki </a:t>
          </a:r>
          <a:r>
            <a:rPr lang="hu-HU" sz="1400" b="1" kern="1200" dirty="0"/>
            <a:t>valamely tagállam állampolgára</a:t>
          </a:r>
          <a:r>
            <a:rPr lang="hu-HU" sz="1400" kern="1200" dirty="0"/>
            <a:t>. Az uniós polgárság </a:t>
          </a:r>
          <a:r>
            <a:rPr lang="hu-HU" sz="1400" b="1" kern="1200" dirty="0"/>
            <a:t>kiegészíti és nem helyettesíti</a:t>
          </a:r>
          <a:r>
            <a:rPr lang="hu-HU" sz="1400" kern="1200" dirty="0"/>
            <a:t> a nemzeti állampolgárságot. (</a:t>
          </a:r>
          <a:r>
            <a:rPr lang="hu-HU" sz="1400" kern="1200" dirty="0" err="1"/>
            <a:t>EUMSz</a:t>
          </a:r>
          <a:r>
            <a:rPr lang="hu-HU" sz="1400" kern="1200" dirty="0"/>
            <a:t>. 20. cikk);</a:t>
          </a:r>
          <a:endParaRPr lang="en-US" sz="1400" kern="1200" dirty="0"/>
        </a:p>
      </dsp:txBody>
      <dsp:txXfrm>
        <a:off x="25193" y="26794"/>
        <a:ext cx="7539134" cy="465695"/>
      </dsp:txXfrm>
    </dsp:sp>
    <dsp:sp modelId="{B3B08CFB-AE17-6D4A-ACE4-868AA47D7B32}">
      <dsp:nvSpPr>
        <dsp:cNvPr id="0" name=""/>
        <dsp:cNvSpPr/>
      </dsp:nvSpPr>
      <dsp:spPr>
        <a:xfrm>
          <a:off x="0" y="518284"/>
          <a:ext cx="7589520" cy="5480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</a:t>
          </a:r>
          <a:r>
            <a:rPr lang="hu-HU" sz="1400" b="1" kern="1200" dirty="0"/>
            <a:t>uniós polgárság </a:t>
          </a:r>
          <a:r>
            <a:rPr lang="hu-HU" sz="1400" kern="1200" dirty="0"/>
            <a:t>tehát </a:t>
          </a:r>
          <a:r>
            <a:rPr lang="hu-HU" sz="1400" b="1" kern="1200" dirty="0"/>
            <a:t>a tagállami állampolgárságtól függ</a:t>
          </a:r>
          <a:r>
            <a:rPr lang="hu-HU" sz="1400" kern="1200" dirty="0"/>
            <a:t>, így ez által közvetett kapcsolat keletkezett az EU és a polgárok között;</a:t>
          </a:r>
          <a:endParaRPr lang="en-US" sz="1400" kern="1200" dirty="0"/>
        </a:p>
      </dsp:txBody>
      <dsp:txXfrm>
        <a:off x="26752" y="545036"/>
        <a:ext cx="7536016" cy="494513"/>
      </dsp:txXfrm>
    </dsp:sp>
    <dsp:sp modelId="{CF105450-65A0-5648-8D21-5095DE542537}">
      <dsp:nvSpPr>
        <dsp:cNvPr id="0" name=""/>
        <dsp:cNvSpPr/>
      </dsp:nvSpPr>
      <dsp:spPr>
        <a:xfrm>
          <a:off x="0" y="1066904"/>
          <a:ext cx="7589520" cy="548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Így </a:t>
          </a:r>
          <a:r>
            <a:rPr lang="hu-HU" sz="1400" b="1" kern="1200" dirty="0"/>
            <a:t>nem az EU teljes lakossága</a:t>
          </a:r>
          <a:r>
            <a:rPr lang="hu-HU" sz="1400" kern="1200" dirty="0"/>
            <a:t>, hanem </a:t>
          </a:r>
          <a:r>
            <a:rPr lang="hu-HU" sz="1400" b="1" kern="1200" dirty="0"/>
            <a:t>csak a tagállamok állampolgárai alkotják az uniós polgárok közösségét. </a:t>
          </a:r>
          <a:endParaRPr lang="en-US" sz="1400" kern="1200" dirty="0"/>
        </a:p>
      </dsp:txBody>
      <dsp:txXfrm>
        <a:off x="26771" y="1093675"/>
        <a:ext cx="7535978" cy="494855"/>
      </dsp:txXfrm>
    </dsp:sp>
    <dsp:sp modelId="{BB381708-E9A1-3B4E-971D-16E405C6EB8D}">
      <dsp:nvSpPr>
        <dsp:cNvPr id="0" name=""/>
        <dsp:cNvSpPr/>
      </dsp:nvSpPr>
      <dsp:spPr>
        <a:xfrm>
          <a:off x="0" y="1615904"/>
          <a:ext cx="7589520" cy="5106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Az uniós polgárság fontos</a:t>
          </a:r>
          <a:r>
            <a:rPr lang="hu-HU" sz="1400" b="1" kern="1200" dirty="0"/>
            <a:t> többletjogokkal és kötelezettségekkel jár.</a:t>
          </a:r>
          <a:endParaRPr lang="en-US" sz="1400" kern="1200" dirty="0"/>
        </a:p>
      </dsp:txBody>
      <dsp:txXfrm>
        <a:off x="24927" y="1640831"/>
        <a:ext cx="7539666" cy="460768"/>
      </dsp:txXfrm>
    </dsp:sp>
    <dsp:sp modelId="{78C1F216-54A5-C540-AE82-05C633240BAD}">
      <dsp:nvSpPr>
        <dsp:cNvPr id="0" name=""/>
        <dsp:cNvSpPr/>
      </dsp:nvSpPr>
      <dsp:spPr>
        <a:xfrm>
          <a:off x="0" y="2127128"/>
          <a:ext cx="7589520" cy="17832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Legfontosabb jogosultságok: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Szabad mozgás és tartózkodás joga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Letelepedés joga (feltételekkel)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Részvétel az EU politikai életében </a:t>
          </a:r>
          <a:r>
            <a:rPr lang="hu-HU" sz="1400" kern="1200" dirty="0"/>
            <a:t>(szavazás az EP választásokon)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Konzuli védelem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 - Petíciós jog, panasztétel</a:t>
          </a:r>
          <a:endParaRPr lang="en-US" sz="1400" kern="1200" dirty="0"/>
        </a:p>
      </dsp:txBody>
      <dsp:txXfrm>
        <a:off x="87050" y="2214178"/>
        <a:ext cx="7415420" cy="1609131"/>
      </dsp:txXfrm>
    </dsp:sp>
    <dsp:sp modelId="{FF6E15D6-DAB2-F94E-A43C-703D47DB283C}">
      <dsp:nvSpPr>
        <dsp:cNvPr id="0" name=""/>
        <dsp:cNvSpPr/>
      </dsp:nvSpPr>
      <dsp:spPr>
        <a:xfrm>
          <a:off x="0" y="3910359"/>
          <a:ext cx="7589520" cy="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67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kern="1200" dirty="0"/>
        </a:p>
      </dsp:txBody>
      <dsp:txXfrm>
        <a:off x="0" y="3910359"/>
        <a:ext cx="7589520" cy="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1FCF2-56EF-46A3-9BF0-500F326D6A12}" type="datetimeFigureOut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7D71C-0F18-4641-AB0C-C1A7F03E9A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226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7D71C-0F18-4641-AB0C-C1A7F03E9A8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017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F437-72CC-433D-86BC-0CD306918B9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011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3504-9EF9-427E-83FB-24735470AE8D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91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DEF0-53CA-4F1C-B7D9-9A15BAD77609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74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E82B-F9BC-493D-9B1C-CDE5A6541B5B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3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91A4-8AD7-4F8D-8C28-44FFD0B7E229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103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A6BE-911E-4BC0-91F4-B8350833508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81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072-598C-4D33-A8BA-52C51AFF1B2E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57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F6AF-8D99-40FF-91DE-219550588F65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04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B5F-59EA-40B2-BC8A-AED01E5240C7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063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753-DEF2-4541-955E-C408A1F7E55D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36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6C77-C3BC-454D-B144-E4ED1F7FD406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64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56B0-71D6-4693-A365-CDCB75251DB3}" type="datetime1">
              <a:rPr lang="hu-HU" smtClean="0"/>
              <a:pPr/>
              <a:t>2019.11.17.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14D0-1029-41C5-8235-79A31128C4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003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hyperlink" Target="https://www.youtube.com/watch?v=StZhbA7HMc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microsoft.com/office/2007/relationships/diagramDrawing" Target="../diagrams/drawing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0ZBw9N6UB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82A84D26-953D-B54F-AA27-93459ABF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1700808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uniós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jogból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fakadó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igények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érvényesítése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tagállami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szinten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Alcím 2">
            <a:extLst>
              <a:ext uri="{FF2B5EF4-FFF2-40B4-BE49-F238E27FC236}">
                <a16:creationId xmlns="" xmlns:a16="http://schemas.microsoft.com/office/drawing/2014/main" id="{D7145648-AE46-3D4B-8A60-78D7A2F0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7E5194D-11AD-6949-B6E3-42D526EC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en-US" sz="9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sz="900" kern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4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Történeti fejlődés – A gazdasági integráció szakaszai az Európai Unióban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="" xmlns:a16="http://schemas.microsoft.com/office/drawing/2014/main" id="{66A68A3B-9B5E-439F-BC32-C0DF5ABA5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1452499"/>
              </p:ext>
            </p:extLst>
          </p:nvPr>
        </p:nvGraphicFramePr>
        <p:xfrm>
          <a:off x="777240" y="2852936"/>
          <a:ext cx="75895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9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FD1E4FF8-0C45-FC4C-9550-49E8C2BC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Történeti fejlődés II. – A gazdasági integráció szakaszai az Európai Unióban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995F09E-4F17-6D4C-942B-7B9A6558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516CB804-C0D9-425B-AA7A-DD6CCA699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680752"/>
              </p:ext>
            </p:extLst>
          </p:nvPr>
        </p:nvGraphicFramePr>
        <p:xfrm>
          <a:off x="777240" y="2899955"/>
          <a:ext cx="7589520" cy="208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9584995F-1CC6-624D-8679-FF0942AED9C3}"/>
              </a:ext>
            </a:extLst>
          </p:cNvPr>
          <p:cNvSpPr txBox="1"/>
          <p:nvPr/>
        </p:nvSpPr>
        <p:spPr>
          <a:xfrm>
            <a:off x="2051720" y="530037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7"/>
              </a:rPr>
              <a:t>https://www.youtube.com/watch?v=StZhbA7HMcQ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88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Az integráció megvalósulásának módszerei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906532"/>
            <a:ext cx="8136903" cy="331236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200" b="1" dirty="0">
                <a:solidFill>
                  <a:srgbClr val="000000"/>
                </a:solidFill>
              </a:rPr>
              <a:t>1. NEGATÍV INTEGRÁCIÓ</a:t>
            </a:r>
            <a:r>
              <a:rPr lang="hu-HU" sz="1200" dirty="0">
                <a:solidFill>
                  <a:srgbClr val="000000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A közös piac </a:t>
            </a:r>
            <a:r>
              <a:rPr lang="hu-HU" sz="1200" dirty="0" smtClean="0">
                <a:solidFill>
                  <a:srgbClr val="000000"/>
                </a:solidFill>
              </a:rPr>
              <a:t>- eleinte </a:t>
            </a:r>
            <a:r>
              <a:rPr lang="hu-HU" sz="1200" dirty="0">
                <a:solidFill>
                  <a:srgbClr val="000000"/>
                </a:solidFill>
              </a:rPr>
              <a:t>az </a:t>
            </a:r>
            <a:r>
              <a:rPr lang="hu-HU" sz="1200" dirty="0" err="1">
                <a:solidFill>
                  <a:srgbClr val="000000"/>
                </a:solidFill>
              </a:rPr>
              <a:t>EGKSz.-ben</a:t>
            </a:r>
            <a:r>
              <a:rPr lang="hu-HU" sz="1200" dirty="0">
                <a:solidFill>
                  <a:srgbClr val="000000"/>
                </a:solidFill>
              </a:rPr>
              <a:t> foglalt </a:t>
            </a:r>
            <a:r>
              <a:rPr lang="hu-HU" sz="1200" b="1" dirty="0">
                <a:solidFill>
                  <a:srgbClr val="000000"/>
                </a:solidFill>
              </a:rPr>
              <a:t>tilalmi </a:t>
            </a:r>
            <a:r>
              <a:rPr lang="hu-HU" sz="1200" b="1" dirty="0" smtClean="0">
                <a:solidFill>
                  <a:srgbClr val="000000"/>
                </a:solidFill>
              </a:rPr>
              <a:t>rendelkezései útján</a:t>
            </a:r>
            <a:r>
              <a:rPr lang="hu-HU" sz="1200" dirty="0" smtClean="0">
                <a:solidFill>
                  <a:srgbClr val="000000"/>
                </a:solidFill>
              </a:rPr>
              <a:t>;</a:t>
            </a:r>
            <a:endParaRPr lang="hu-HU" sz="12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A másodlagos jogalkotásnak csupán kiegészítő </a:t>
            </a:r>
            <a:r>
              <a:rPr lang="hu-HU" sz="1200" dirty="0" smtClean="0">
                <a:solidFill>
                  <a:srgbClr val="000000"/>
                </a:solidFill>
              </a:rPr>
              <a:t>szerep;</a:t>
            </a:r>
            <a:endParaRPr lang="hu-HU" sz="12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sz="1200" i="1" dirty="0">
                <a:solidFill>
                  <a:srgbClr val="000000"/>
                </a:solidFill>
              </a:rPr>
              <a:t>Fő célja</a:t>
            </a:r>
            <a:r>
              <a:rPr lang="hu-HU" sz="1200" dirty="0">
                <a:solidFill>
                  <a:srgbClr val="000000"/>
                </a:solidFill>
              </a:rPr>
              <a:t>: </a:t>
            </a:r>
            <a:r>
              <a:rPr lang="hu-HU" sz="1200" b="1" dirty="0">
                <a:solidFill>
                  <a:srgbClr val="000000"/>
                </a:solidFill>
              </a:rPr>
              <a:t>meglévő kereskedelmi akadályok lebontása, eltörlése</a:t>
            </a:r>
            <a:r>
              <a:rPr lang="hu-HU" sz="1200" dirty="0">
                <a:solidFill>
                  <a:srgbClr val="000000"/>
                </a:solidFill>
              </a:rPr>
              <a:t>.</a:t>
            </a:r>
          </a:p>
          <a:p>
            <a:pPr marL="571500" indent="-457200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Idővel azonban világossá vált, hogy a tilalmi rendelkezések nem elégendőek </a:t>
            </a:r>
            <a:endParaRPr lang="hu-HU" sz="1200" dirty="0" smtClean="0">
              <a:solidFill>
                <a:srgbClr val="000000"/>
              </a:solidFill>
            </a:endParaRPr>
          </a:p>
          <a:p>
            <a:pPr marL="571500" indent="-457200">
              <a:lnSpc>
                <a:spcPct val="90000"/>
              </a:lnSpc>
            </a:pPr>
            <a:r>
              <a:rPr lang="hu-HU" sz="1200" b="1" dirty="0" smtClean="0">
                <a:solidFill>
                  <a:srgbClr val="000000"/>
                </a:solidFill>
              </a:rPr>
              <a:t>közös</a:t>
            </a:r>
            <a:r>
              <a:rPr lang="hu-HU" sz="1200" b="1" dirty="0">
                <a:solidFill>
                  <a:srgbClr val="000000"/>
                </a:solidFill>
              </a:rPr>
              <a:t>, harmonizált szabályokra van szükség</a:t>
            </a:r>
            <a:r>
              <a:rPr lang="hu-HU" sz="1200" dirty="0">
                <a:solidFill>
                  <a:srgbClr val="000000"/>
                </a:solidFill>
              </a:rPr>
              <a:t>: </a:t>
            </a:r>
          </a:p>
          <a:p>
            <a:pPr marL="971550" lvl="1" indent="-457200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a </a:t>
            </a:r>
            <a:r>
              <a:rPr lang="hu-HU" sz="1200" b="1" dirty="0">
                <a:solidFill>
                  <a:srgbClr val="000000"/>
                </a:solidFill>
              </a:rPr>
              <a:t>Belső piaci fehér könyv</a:t>
            </a:r>
            <a:r>
              <a:rPr lang="hu-HU" sz="1200" dirty="0">
                <a:solidFill>
                  <a:srgbClr val="000000"/>
                </a:solidFill>
              </a:rPr>
              <a:t> (1985), Lord </a:t>
            </a:r>
            <a:r>
              <a:rPr lang="hu-HU" sz="1200" dirty="0" err="1">
                <a:solidFill>
                  <a:srgbClr val="000000"/>
                </a:solidFill>
              </a:rPr>
              <a:t>Cockfield</a:t>
            </a:r>
            <a:r>
              <a:rPr lang="hu-HU" sz="1200" dirty="0">
                <a:solidFill>
                  <a:srgbClr val="000000"/>
                </a:solidFill>
              </a:rPr>
              <a:t> intézkedési terve jogharmonizációs lépéseket (konkrét jogalkotási lépéseket) nevesített – ehhez azonban az </a:t>
            </a:r>
            <a:r>
              <a:rPr lang="hu-HU" sz="1200" dirty="0" err="1">
                <a:solidFill>
                  <a:srgbClr val="000000"/>
                </a:solidFill>
              </a:rPr>
              <a:t>EGKSz</a:t>
            </a:r>
            <a:r>
              <a:rPr lang="hu-HU" sz="1200" dirty="0">
                <a:solidFill>
                  <a:srgbClr val="000000"/>
                </a:solidFill>
              </a:rPr>
              <a:t>. módosítása vált szükségessé.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200" b="1" dirty="0">
                <a:solidFill>
                  <a:srgbClr val="000000"/>
                </a:solidFill>
              </a:rPr>
              <a:t>2. POZITÍV INTEGRÁCIÓ:</a:t>
            </a:r>
          </a:p>
          <a:p>
            <a:pPr marL="971550" lvl="2" indent="-457200">
              <a:lnSpc>
                <a:spcPct val="90000"/>
              </a:lnSpc>
            </a:pPr>
            <a:r>
              <a:rPr lang="hu-HU" sz="1200" b="1" dirty="0">
                <a:solidFill>
                  <a:srgbClr val="000000"/>
                </a:solidFill>
              </a:rPr>
              <a:t>Egységes Európai Okmány</a:t>
            </a:r>
            <a:r>
              <a:rPr lang="hu-HU" sz="1200" dirty="0">
                <a:solidFill>
                  <a:srgbClr val="000000"/>
                </a:solidFill>
              </a:rPr>
              <a:t>, 1986:</a:t>
            </a:r>
          </a:p>
          <a:p>
            <a:pPr marL="971550" lvl="1" indent="-457200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megalkotta és bevezette a „</a:t>
            </a:r>
            <a:r>
              <a:rPr lang="hu-HU" sz="1200" b="1" dirty="0">
                <a:solidFill>
                  <a:srgbClr val="000000"/>
                </a:solidFill>
              </a:rPr>
              <a:t>belső piac</a:t>
            </a:r>
            <a:r>
              <a:rPr lang="hu-HU" sz="1200" dirty="0">
                <a:solidFill>
                  <a:srgbClr val="000000"/>
                </a:solidFill>
              </a:rPr>
              <a:t>” fogalmát;</a:t>
            </a:r>
          </a:p>
          <a:p>
            <a:pPr marL="971550" lvl="1" indent="-457200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lefektette azokat a </a:t>
            </a:r>
            <a:r>
              <a:rPr lang="hu-HU" sz="1200" b="1" dirty="0">
                <a:solidFill>
                  <a:srgbClr val="000000"/>
                </a:solidFill>
              </a:rPr>
              <a:t>jogi alapok</a:t>
            </a:r>
            <a:r>
              <a:rPr lang="hu-HU" sz="1200" dirty="0">
                <a:solidFill>
                  <a:srgbClr val="000000"/>
                </a:solidFill>
              </a:rPr>
              <a:t>at, amely a szükséges jogharmonizációs intézkedések elfogadását lehetővé tették (114. cikk)</a:t>
            </a:r>
          </a:p>
          <a:p>
            <a:pPr marL="971550" lvl="1" indent="-457200">
              <a:lnSpc>
                <a:spcPct val="90000"/>
              </a:lnSpc>
            </a:pPr>
            <a:r>
              <a:rPr lang="hu-HU" sz="1200" dirty="0">
                <a:solidFill>
                  <a:srgbClr val="000000"/>
                </a:solidFill>
              </a:rPr>
              <a:t>A Tanács innentől </a:t>
            </a:r>
            <a:r>
              <a:rPr lang="hu-HU" sz="1200" b="1" dirty="0">
                <a:solidFill>
                  <a:srgbClr val="000000"/>
                </a:solidFill>
              </a:rPr>
              <a:t>minősített többség</a:t>
            </a:r>
            <a:r>
              <a:rPr lang="hu-HU" sz="1200" dirty="0">
                <a:solidFill>
                  <a:srgbClr val="000000"/>
                </a:solidFill>
              </a:rPr>
              <a:t>gel fogadhat el intézkedéseket a belső piac létrehozásával és működésével kapcsolatban – egyszerűbben megvalósulhat a jogalkotás.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hu-HU" sz="900">
              <a:solidFill>
                <a:srgbClr val="898989"/>
              </a:solidFill>
            </a:endParaRPr>
          </a:p>
        </p:txBody>
      </p:sp>
      <p:pic>
        <p:nvPicPr>
          <p:cNvPr id="7" name="Ábra 6" descr="Nyíl: forgatás balra">
            <a:extLst>
              <a:ext uri="{FF2B5EF4-FFF2-40B4-BE49-F238E27FC236}">
                <a16:creationId xmlns="" xmlns:a16="http://schemas.microsoft.com/office/drawing/2014/main" id="{345D88B3-5977-A444-9AE7-340732D71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60" y="35761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9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Gazdasági integráció: belső piac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7" name="Tartalom helye 2">
            <a:extLst>
              <a:ext uri="{FF2B5EF4-FFF2-40B4-BE49-F238E27FC236}">
                <a16:creationId xmlns="" xmlns:a16="http://schemas.microsoft.com/office/drawing/2014/main" id="{A5B0D6BF-F5CE-42BC-93C5-EF9F9DCEF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8554687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1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négy szabadság szabályozása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CA3375F7-BAE8-464D-9160-5261E1990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7186309"/>
              </p:ext>
            </p:extLst>
          </p:nvPr>
        </p:nvGraphicFramePr>
        <p:xfrm>
          <a:off x="777240" y="2564905"/>
          <a:ext cx="7589520" cy="397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771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1603" y="809181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>
                <a:solidFill>
                  <a:srgbClr val="000000"/>
                </a:solidFill>
              </a:rPr>
              <a:t>I. Az áruk szabad mozgása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76979" y="1988841"/>
            <a:ext cx="3733184" cy="4584536"/>
          </a:xfrm>
        </p:spPr>
        <p:txBody>
          <a:bodyPr anchor="ctr">
            <a:normAutofit/>
          </a:bodyPr>
          <a:lstStyle/>
          <a:p>
            <a:r>
              <a:rPr lang="hu-HU" sz="1600" dirty="0">
                <a:solidFill>
                  <a:srgbClr val="000000"/>
                </a:solidFill>
              </a:rPr>
              <a:t>Mi gátolhatja az áruk szabad mozgását?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0000"/>
                </a:solidFill>
              </a:rPr>
              <a:t>1. </a:t>
            </a:r>
            <a:r>
              <a:rPr lang="hu-HU" sz="1600" b="1" dirty="0">
                <a:solidFill>
                  <a:srgbClr val="000000"/>
                </a:solidFill>
              </a:rPr>
              <a:t>Pénzügyi jellegű akadályok</a:t>
            </a:r>
            <a:r>
              <a:rPr lang="hu-HU" sz="1600" dirty="0">
                <a:solidFill>
                  <a:srgbClr val="000000"/>
                </a:solidFill>
              </a:rPr>
              <a:t>: az áru mozgásához kapcsolódó fizetési kötelezettségek</a:t>
            </a:r>
          </a:p>
          <a:p>
            <a:pPr lvl="1"/>
            <a:r>
              <a:rPr lang="hu-HU" sz="1600" dirty="0">
                <a:solidFill>
                  <a:srgbClr val="000000"/>
                </a:solidFill>
              </a:rPr>
              <a:t>Vámok, vámmal azonos hatású díjak (általános tilalom)</a:t>
            </a:r>
          </a:p>
          <a:p>
            <a:pPr lvl="1"/>
            <a:r>
              <a:rPr lang="hu-HU" sz="1600" dirty="0">
                <a:solidFill>
                  <a:srgbClr val="000000"/>
                </a:solidFill>
              </a:rPr>
              <a:t>Adók (bizonyos esetekben tiltott: diszkriminatív vagy protekcionista adók)</a:t>
            </a:r>
          </a:p>
          <a:p>
            <a:pPr marL="57150" indent="0">
              <a:buNone/>
            </a:pPr>
            <a:r>
              <a:rPr lang="hu-HU" sz="1600" dirty="0">
                <a:solidFill>
                  <a:srgbClr val="000000"/>
                </a:solidFill>
              </a:rPr>
              <a:t>2. </a:t>
            </a:r>
            <a:r>
              <a:rPr lang="hu-HU" sz="1600" b="1" dirty="0">
                <a:solidFill>
                  <a:srgbClr val="000000"/>
                </a:solidFill>
              </a:rPr>
              <a:t>Mennyiségi jellegű akadályok</a:t>
            </a:r>
          </a:p>
          <a:p>
            <a:pPr lvl="1"/>
            <a:r>
              <a:rPr lang="hu-HU" sz="1600" dirty="0">
                <a:solidFill>
                  <a:srgbClr val="000000"/>
                </a:solidFill>
              </a:rPr>
              <a:t>Mennyiségi korlátozások, azokkal azonos hatású intézkedések</a:t>
            </a:r>
          </a:p>
          <a:p>
            <a:pPr lvl="1"/>
            <a:endParaRPr lang="hu-HU" sz="1600" dirty="0">
              <a:solidFill>
                <a:srgbClr val="000000"/>
              </a:solidFill>
            </a:endParaRPr>
          </a:p>
          <a:p>
            <a:pPr lvl="1"/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15</a:t>
            </a:fld>
            <a:endParaRPr lang="hu-HU" sz="825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E4CA9775-6FE5-E24D-BDDC-4C5F985B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4" y="2230360"/>
            <a:ext cx="2005535" cy="250972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F96221C4-F025-B847-9E40-2DB46E9456B1}"/>
              </a:ext>
            </a:extLst>
          </p:cNvPr>
          <p:cNvSpPr/>
          <p:nvPr/>
        </p:nvSpPr>
        <p:spPr>
          <a:xfrm>
            <a:off x="979904" y="4679021"/>
            <a:ext cx="25698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http://</a:t>
            </a:r>
            <a:r>
              <a:rPr lang="hu-HU" sz="900" dirty="0" err="1"/>
              <a:t>lawatleeds.weebly.com</a:t>
            </a:r>
            <a:r>
              <a:rPr lang="hu-HU" sz="900" dirty="0"/>
              <a:t>/</a:t>
            </a:r>
            <a:r>
              <a:rPr lang="hu-HU" sz="900" dirty="0" err="1"/>
              <a:t>goods.html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xmlns="" val="353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Vámok és vámmal azonos hatású díjak tilalma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E4D5EA2F-1058-4DE5-ADF8-AA2E14D83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2051264"/>
              </p:ext>
            </p:extLst>
          </p:nvPr>
        </p:nvGraphicFramePr>
        <p:xfrm>
          <a:off x="777240" y="2564904"/>
          <a:ext cx="7589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460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A diszkriminatív, illetve protekcionista belső adók tilalma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1F61B673-6E63-434F-8A74-265D11817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4961996"/>
              </p:ext>
            </p:extLst>
          </p:nvPr>
        </p:nvGraphicFramePr>
        <p:xfrm>
          <a:off x="777240" y="2753936"/>
          <a:ext cx="7589520" cy="327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églalap 2">
            <a:extLst>
              <a:ext uri="{FF2B5EF4-FFF2-40B4-BE49-F238E27FC236}">
                <a16:creationId xmlns="" xmlns:a16="http://schemas.microsoft.com/office/drawing/2014/main" id="{60FC62C7-EDD9-0745-BA40-C2B644726235}"/>
              </a:ext>
            </a:extLst>
          </p:cNvPr>
          <p:cNvSpPr/>
          <p:nvPr/>
        </p:nvSpPr>
        <p:spPr>
          <a:xfrm>
            <a:off x="1547664" y="6057569"/>
            <a:ext cx="616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Cél: Az adott tagállam belső adó formájában se alkalmazhasson korlátozást az import termékek vonatkozásában. </a:t>
            </a:r>
          </a:p>
        </p:txBody>
      </p:sp>
    </p:spTree>
    <p:extLst>
      <p:ext uri="{BB962C8B-B14F-4D97-AF65-F5344CB8AC3E}">
        <p14:creationId xmlns:p14="http://schemas.microsoft.com/office/powerpoint/2010/main" xmlns="" val="8730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9C45B65-1916-9747-8843-9A982C8D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/>
              <a:t>Példa a diszkriminatív adóra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268FD8B-41E9-FB41-928F-DCAA8CDD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95031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u-HU" sz="1600" i="1" dirty="0"/>
              <a:t>Hansen ügy </a:t>
            </a:r>
            <a:r>
              <a:rPr lang="hu-HU" sz="1600" dirty="0"/>
              <a:t>- közvetlen diszkrimináció</a:t>
            </a:r>
          </a:p>
          <a:p>
            <a:pPr lvl="1" algn="just">
              <a:lnSpc>
                <a:spcPct val="90000"/>
              </a:lnSpc>
            </a:pPr>
            <a:r>
              <a:rPr lang="hu-HU" sz="1600" dirty="0"/>
              <a:t>Hansen (Németország) különböző országokból importált alkoholos gyümölcspárlatokat Németországba;</a:t>
            </a:r>
          </a:p>
          <a:p>
            <a:pPr lvl="1" algn="just">
              <a:lnSpc>
                <a:spcPct val="90000"/>
              </a:lnSpc>
            </a:pPr>
            <a:r>
              <a:rPr lang="hu-HU" sz="1600" dirty="0"/>
              <a:t>Olyan német szabály volt hatályban, ami a német kisvállalkozások, gazdaságok által előállított </a:t>
            </a:r>
            <a:r>
              <a:rPr lang="hu-HU" sz="1600" b="1" dirty="0"/>
              <a:t>gyümölcspárlatok</a:t>
            </a:r>
            <a:r>
              <a:rPr lang="hu-HU" sz="1600" dirty="0"/>
              <a:t> esetében </a:t>
            </a:r>
            <a:r>
              <a:rPr lang="hu-HU" sz="1600" b="1" dirty="0"/>
              <a:t>adókedvezmények</a:t>
            </a:r>
            <a:r>
              <a:rPr lang="hu-HU" sz="1600" dirty="0"/>
              <a:t>et tett lehetővé, míg </a:t>
            </a:r>
            <a:r>
              <a:rPr lang="hu-HU" sz="1600" b="1" dirty="0"/>
              <a:t>más tagállam területéről érkező</a:t>
            </a:r>
            <a:r>
              <a:rPr lang="hu-HU" sz="1600" dirty="0"/>
              <a:t>, hasonló vállalkozásai által előállított </a:t>
            </a:r>
            <a:r>
              <a:rPr lang="hu-HU" sz="1600" b="1" dirty="0"/>
              <a:t>párlatok esetében nem</a:t>
            </a:r>
            <a:r>
              <a:rPr lang="hu-HU" sz="1600" dirty="0"/>
              <a:t>;</a:t>
            </a:r>
          </a:p>
          <a:p>
            <a:pPr lvl="1" algn="just">
              <a:lnSpc>
                <a:spcPct val="90000"/>
              </a:lnSpc>
            </a:pPr>
            <a:r>
              <a:rPr lang="hu-HU" sz="1600" dirty="0"/>
              <a:t>Hansen az adó összegét megállapító döntés ellen a </a:t>
            </a:r>
            <a:r>
              <a:rPr lang="hu-HU" sz="1600" dirty="0" err="1"/>
              <a:t>Finanzgericht</a:t>
            </a:r>
            <a:r>
              <a:rPr lang="hu-HU" sz="1600" dirty="0"/>
              <a:t> Hamburg-hoz fordult, amely az EUB előzetes döntését kérte;</a:t>
            </a:r>
          </a:p>
          <a:p>
            <a:pPr lvl="1" algn="just">
              <a:lnSpc>
                <a:spcPct val="90000"/>
              </a:lnSpc>
            </a:pPr>
            <a:r>
              <a:rPr lang="hu-HU" sz="1600" dirty="0"/>
              <a:t>A Bíróság szerint az adójogszabály közvetlen diszkriminációt valósít meg, az ilyen adó a Szerződés  tilalmába ütközik.</a:t>
            </a:r>
          </a:p>
          <a:p>
            <a:pPr algn="just"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566F6761-DED4-4141-9389-CB9B659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/>
              <a:pPr>
                <a:spcAft>
                  <a:spcPts val="600"/>
                </a:spcAft>
              </a:pPr>
              <a:t>18</a:t>
            </a:fld>
            <a:endParaRPr lang="hu-HU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7CC2616-5A75-804E-9D62-1BEBC23F8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1" r="-1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FF58B48C-AAAD-CA4F-942A-23C48FA26508}"/>
              </a:ext>
            </a:extLst>
          </p:cNvPr>
          <p:cNvSpPr/>
          <p:nvPr/>
        </p:nvSpPr>
        <p:spPr>
          <a:xfrm>
            <a:off x="7092280" y="6408107"/>
            <a:ext cx="1468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err="1"/>
              <a:t>hu.depositphotos.com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28844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5ECFE59-AD01-9145-867A-AF38AE1E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839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 dirty="0"/>
              <a:t>Példa a diszkriminatív adóra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DE80DDC-372E-4547-A371-D00974A9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75034"/>
            <a:ext cx="4008047" cy="3963878"/>
          </a:xfrm>
        </p:spPr>
        <p:txBody>
          <a:bodyPr>
            <a:normAutofit fontScale="47500" lnSpcReduction="20000"/>
          </a:bodyPr>
          <a:lstStyle/>
          <a:p>
            <a:r>
              <a:rPr lang="hu-HU" dirty="0"/>
              <a:t>Francia gépjárműadó – </a:t>
            </a:r>
            <a:r>
              <a:rPr lang="hu-HU" i="1" dirty="0" err="1"/>
              <a:t>Humblot</a:t>
            </a:r>
            <a:r>
              <a:rPr lang="hu-HU" i="1" dirty="0"/>
              <a:t>-ügy:</a:t>
            </a:r>
          </a:p>
          <a:p>
            <a:pPr lvl="1" algn="just"/>
            <a:r>
              <a:rPr lang="hu-HU" dirty="0" err="1" smtClean="0"/>
              <a:t>Humblot</a:t>
            </a:r>
            <a:r>
              <a:rPr lang="hu-HU" dirty="0" smtClean="0"/>
              <a:t> Úr </a:t>
            </a:r>
            <a:r>
              <a:rPr lang="hu-HU" dirty="0"/>
              <a:t>az általa gépjárműadóként fizetett összeg </a:t>
            </a:r>
            <a:r>
              <a:rPr lang="hu-HU" b="1" dirty="0"/>
              <a:t>visszafizetését kérte </a:t>
            </a:r>
            <a:r>
              <a:rPr lang="hu-HU" dirty="0"/>
              <a:t>annak diszkriminatív volta miatt a francia hatóságoktól, az ügy a francia regionális bíróság elé került, amely az EUB előzetes döntését kérte;</a:t>
            </a:r>
          </a:p>
          <a:p>
            <a:pPr lvl="1" algn="just"/>
            <a:r>
              <a:rPr lang="hu-HU" dirty="0"/>
              <a:t>Ennek oka, hogy olyan </a:t>
            </a:r>
            <a:r>
              <a:rPr lang="hu-HU" b="1" dirty="0"/>
              <a:t>francia gépjárműadó került </a:t>
            </a:r>
            <a:r>
              <a:rPr lang="hu-HU" dirty="0"/>
              <a:t>bevezetésre, amely a gépjármű teljesítményétől függött, az adótábla a teljesítmény növekedésével fokozatosan nőtt. Bizonyos teljesítmény fölött azonban </a:t>
            </a:r>
            <a:r>
              <a:rPr lang="hu-HU" b="1" dirty="0"/>
              <a:t>hirtelen, nagy mértékben megugrott</a:t>
            </a:r>
            <a:r>
              <a:rPr lang="hu-HU" dirty="0"/>
              <a:t>. </a:t>
            </a:r>
          </a:p>
          <a:p>
            <a:pPr lvl="1" algn="just"/>
            <a:r>
              <a:rPr lang="hu-HU" dirty="0"/>
              <a:t>A francia autóiparban ilyen teljesítményű járműveket nem gyártottak, </a:t>
            </a:r>
            <a:r>
              <a:rPr lang="hu-HU" b="1" dirty="0"/>
              <a:t>kizárólag külföldi járművek tartoztak ebbe a magasabb kategóriába</a:t>
            </a:r>
            <a:r>
              <a:rPr lang="hu-HU" dirty="0"/>
              <a:t>. </a:t>
            </a:r>
          </a:p>
          <a:p>
            <a:pPr lvl="1" algn="just"/>
            <a:r>
              <a:rPr lang="hu-HU" dirty="0"/>
              <a:t>A Bíróság szerint, habár látszólag objektív indokon nyugodott, az adószabály </a:t>
            </a:r>
            <a:r>
              <a:rPr lang="hu-HU" b="1" dirty="0"/>
              <a:t>közvetett diszkrimináció</a:t>
            </a:r>
            <a:r>
              <a:rPr lang="hu-HU" dirty="0"/>
              <a:t>t valósított meg a külföldi járművekkel szemben. </a:t>
            </a:r>
          </a:p>
          <a:p>
            <a:pPr>
              <a:lnSpc>
                <a:spcPct val="90000"/>
              </a:lnSpc>
            </a:pPr>
            <a:endParaRPr lang="hu-HU" sz="1600" dirty="0"/>
          </a:p>
          <a:p>
            <a:pPr>
              <a:lnSpc>
                <a:spcPct val="90000"/>
              </a:lnSpc>
            </a:pPr>
            <a:endParaRPr lang="hu-HU" sz="1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F053AFD-8B3F-8742-B4E4-C64F61F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mtClean="0"/>
              <a:pPr>
                <a:spcAft>
                  <a:spcPts val="600"/>
                </a:spcAft>
              </a:pPr>
              <a:t>19</a:t>
            </a:fld>
            <a:endParaRPr lang="hu-HU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F344AF94-C76E-AA44-9307-34774CC61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67" r="30997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3ADEC2D5-D7A3-F64E-B6C0-8EC49BBF907F}"/>
              </a:ext>
            </a:extLst>
          </p:cNvPr>
          <p:cNvSpPr/>
          <p:nvPr/>
        </p:nvSpPr>
        <p:spPr>
          <a:xfrm>
            <a:off x="7927600" y="6538912"/>
            <a:ext cx="1193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/>
              <a:t>www.renault.hu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xmlns="" val="2214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1604BD52-F6C8-6D49-AA4F-06AE4209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FFFFFF"/>
                </a:solidFill>
              </a:rPr>
              <a:t> </a:t>
            </a:r>
            <a:r>
              <a:rPr lang="en-US" sz="3100">
                <a:solidFill>
                  <a:srgbClr val="FFFFFF"/>
                </a:solidFill>
              </a:rPr>
              <a:t>Az uniós jogból fakadó igények érvényesítése tagállami szinten</a:t>
            </a:r>
            <a:endParaRPr lang="hu-HU" sz="310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38FA50A-4FFE-BF44-93BC-309E9D19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038" y="980728"/>
            <a:ext cx="4246455" cy="5682801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hu-HU" sz="2100" dirty="0">
                <a:solidFill>
                  <a:srgbClr val="000000"/>
                </a:solidFill>
              </a:rPr>
              <a:t>Az </a:t>
            </a:r>
            <a:r>
              <a:rPr lang="hu-HU" sz="2100" dirty="0" smtClean="0">
                <a:solidFill>
                  <a:srgbClr val="000000"/>
                </a:solidFill>
              </a:rPr>
              <a:t>EU normák </a:t>
            </a:r>
            <a:r>
              <a:rPr lang="hu-HU" sz="2100" dirty="0">
                <a:solidFill>
                  <a:srgbClr val="000000"/>
                </a:solidFill>
              </a:rPr>
              <a:t>magánszemélyeknek közvetlenül is biztosíthatnak jogokat, de </a:t>
            </a:r>
            <a:r>
              <a:rPr lang="hu-HU" sz="2100" dirty="0" smtClean="0">
                <a:solidFill>
                  <a:srgbClr val="000000"/>
                </a:solidFill>
              </a:rPr>
              <a:t>probléma</a:t>
            </a:r>
            <a:r>
              <a:rPr lang="hu-HU" sz="2100" dirty="0">
                <a:solidFill>
                  <a:srgbClr val="000000"/>
                </a:solidFill>
              </a:rPr>
              <a:t>, hogy </a:t>
            </a:r>
            <a:r>
              <a:rPr lang="hu-HU" sz="2100" b="1" dirty="0">
                <a:solidFill>
                  <a:srgbClr val="000000"/>
                </a:solidFill>
              </a:rPr>
              <a:t>nem áll rendelkezésre közvetlen, uniós szintű jogorvoslat</a:t>
            </a:r>
            <a:r>
              <a:rPr lang="hu-HU" sz="2100" dirty="0">
                <a:solidFill>
                  <a:srgbClr val="000000"/>
                </a:solidFill>
              </a:rPr>
              <a:t> az uniós jogból fakadó igények érvényesítésére;</a:t>
            </a:r>
          </a:p>
          <a:p>
            <a:pPr algn="just">
              <a:lnSpc>
                <a:spcPct val="90000"/>
              </a:lnSpc>
            </a:pPr>
            <a:r>
              <a:rPr lang="hu-HU" sz="2100" dirty="0" smtClean="0">
                <a:solidFill>
                  <a:srgbClr val="000000"/>
                </a:solidFill>
              </a:rPr>
              <a:t>a </a:t>
            </a:r>
            <a:r>
              <a:rPr lang="hu-HU" sz="2100" dirty="0">
                <a:solidFill>
                  <a:srgbClr val="000000"/>
                </a:solidFill>
              </a:rPr>
              <a:t>magánfelek uniós jogainak védelmét is elsősorban </a:t>
            </a:r>
            <a:r>
              <a:rPr lang="hu-HU" sz="2100" b="1" dirty="0">
                <a:solidFill>
                  <a:srgbClr val="000000"/>
                </a:solidFill>
              </a:rPr>
              <a:t>a tagállami bíróságok látják el</a:t>
            </a:r>
            <a:r>
              <a:rPr lang="hu-HU" sz="2100" dirty="0">
                <a:solidFill>
                  <a:srgbClr val="000000"/>
                </a:solidFill>
              </a:rPr>
              <a:t>, így eljárási lehetőséget kell biztosítani az uniós jogi igények érvényesítésére a belső jogban;</a:t>
            </a:r>
          </a:p>
          <a:p>
            <a:pPr algn="just">
              <a:lnSpc>
                <a:spcPct val="90000"/>
              </a:lnSpc>
            </a:pPr>
            <a:r>
              <a:rPr lang="hu-HU" sz="2100" b="1" u="sng" dirty="0">
                <a:solidFill>
                  <a:srgbClr val="000000"/>
                </a:solidFill>
              </a:rPr>
              <a:t>Példa: </a:t>
            </a:r>
            <a:r>
              <a:rPr lang="hu-HU" sz="2100" dirty="0">
                <a:solidFill>
                  <a:srgbClr val="000000"/>
                </a:solidFill>
              </a:rPr>
              <a:t>a tagállam valamilyen kifizetést ró egy magánszemélyre/vállalkozásra, de utóbb kiderül, hogy ez az uniós joggal nem volt összeegyeztethető – a belső jogban kell biztosítani olyan eljárást, amely alapján az összeg visszakövetelhető, és így érvényre jut az uniós jog. </a:t>
            </a:r>
          </a:p>
          <a:p>
            <a:pPr algn="just">
              <a:lnSpc>
                <a:spcPct val="90000"/>
              </a:lnSpc>
            </a:pPr>
            <a:endParaRPr lang="hu-HU" sz="21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21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0E9FC7F-05B4-E74E-A322-63771CA2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16C7051-217F-BE4C-982B-DB5CEE5E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8" r="15337"/>
          <a:stretch/>
        </p:blipFill>
        <p:spPr bwMode="auto">
          <a:xfrm>
            <a:off x="4348157" y="10"/>
            <a:ext cx="4795614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16137E8-9577-484E-986F-0F8ED455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 fontScale="90000"/>
          </a:bodyPr>
          <a:lstStyle/>
          <a:p>
            <a:r>
              <a:rPr lang="hu-HU" dirty="0"/>
              <a:t>Példa a diszkriminatív adóra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E9CD16E-EA8D-D74F-8771-8D46769CC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72" y="2595335"/>
            <a:ext cx="3602726" cy="40517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sz="1400" i="1" dirty="0">
                <a:solidFill>
                  <a:srgbClr val="000000"/>
                </a:solidFill>
              </a:rPr>
              <a:t>319/81. sz. Bizottság kontra Olaszország-ügy</a:t>
            </a:r>
            <a:r>
              <a:rPr lang="hu-HU" sz="14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Luxus fogyasztási adó terhelte az oltalom alatt álló eredetjelöléssel bíró </a:t>
            </a:r>
            <a:r>
              <a:rPr lang="hu-HU" sz="1400" b="1" dirty="0">
                <a:solidFill>
                  <a:srgbClr val="000000"/>
                </a:solidFill>
              </a:rPr>
              <a:t>röviditalok</a:t>
            </a:r>
            <a:r>
              <a:rPr lang="hu-HU" sz="1400" dirty="0">
                <a:solidFill>
                  <a:srgbClr val="000000"/>
                </a:solidFill>
              </a:rPr>
              <a:t>at Olaszországban, míg más röviditalokat csak alacsonyabb adó sújtotta;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Eredetjelöléssel ellátott röviditalokat jellemzően nem gyártottak Olaszországban;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Látszólag objektív indok, de valójában a külföldi termékeket sújtja az adó;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Bíróság szerint mindegy, hogy </a:t>
            </a:r>
            <a:r>
              <a:rPr lang="hu-HU" sz="1400" b="1" dirty="0">
                <a:solidFill>
                  <a:srgbClr val="000000"/>
                </a:solidFill>
              </a:rPr>
              <a:t>hasonló termékek-e</a:t>
            </a:r>
            <a:r>
              <a:rPr lang="hu-HU" sz="1400" dirty="0">
                <a:solidFill>
                  <a:srgbClr val="000000"/>
                </a:solidFill>
              </a:rPr>
              <a:t>, a röviditalok piacán mindenképpen </a:t>
            </a:r>
            <a:r>
              <a:rPr lang="hu-HU" sz="1400" b="1" dirty="0">
                <a:solidFill>
                  <a:srgbClr val="000000"/>
                </a:solidFill>
              </a:rPr>
              <a:t>versenyben lévő termékek</a:t>
            </a:r>
            <a:r>
              <a:rPr lang="hu-HU" sz="1400" dirty="0">
                <a:solidFill>
                  <a:srgbClr val="000000"/>
                </a:solidFill>
              </a:rPr>
              <a:t>, így </a:t>
            </a:r>
            <a:r>
              <a:rPr lang="hu-HU" sz="1400" b="1" dirty="0">
                <a:solidFill>
                  <a:srgbClr val="000000"/>
                </a:solidFill>
              </a:rPr>
              <a:t>akár a diszkriminatív, akár a protekcionista jelleg megállja a helyét. </a:t>
            </a: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83F513AE-4ACE-384B-A449-4ABBE1B7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hu-HU" sz="825">
              <a:solidFill>
                <a:srgbClr val="FFFFFF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78AB2034-A880-AA46-B77D-9404BB737252}"/>
              </a:ext>
            </a:extLst>
          </p:cNvPr>
          <p:cNvSpPr/>
          <p:nvPr/>
        </p:nvSpPr>
        <p:spPr>
          <a:xfrm>
            <a:off x="7923885" y="5005000"/>
            <a:ext cx="1141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err="1"/>
              <a:t>www.quora.com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1471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9" y="280978"/>
            <a:ext cx="3988849" cy="19457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 dirty="0">
                <a:solidFill>
                  <a:srgbClr val="000000"/>
                </a:solidFill>
              </a:rPr>
              <a:t>Példa a diszkriminatív adóra</a:t>
            </a:r>
          </a:p>
        </p:txBody>
      </p:sp>
      <p:sp>
        <p:nvSpPr>
          <p:cNvPr id="20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Ábra 5" descr="Autó">
            <a:extLst>
              <a:ext uri="{FF2B5EF4-FFF2-40B4-BE49-F238E27FC236}">
                <a16:creationId xmlns="" xmlns:a16="http://schemas.microsoft.com/office/drawing/2014/main" id="{3D597374-E876-D54D-AB75-792F83F8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566" y="2210905"/>
            <a:ext cx="3026740" cy="302674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4639" y="2179463"/>
            <a:ext cx="4146209" cy="4381116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1400" b="1" dirty="0">
                <a:solidFill>
                  <a:srgbClr val="000000"/>
                </a:solidFill>
              </a:rPr>
              <a:t>Gépjárművek regisztrációs adója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Több ügyben is foglalkozott vele a Bíróság;</a:t>
            </a:r>
          </a:p>
          <a:p>
            <a:pPr lvl="1" algn="just">
              <a:lnSpc>
                <a:spcPct val="90000"/>
              </a:lnSpc>
            </a:pPr>
            <a:r>
              <a:rPr lang="hu-HU" sz="1400" b="1" dirty="0">
                <a:solidFill>
                  <a:srgbClr val="000000"/>
                </a:solidFill>
              </a:rPr>
              <a:t>Általános megállapítás: </a:t>
            </a:r>
          </a:p>
          <a:p>
            <a:pPr lvl="2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Az új és használt gépjárműre tilos azonos mértékű adót kivetni,</a:t>
            </a:r>
          </a:p>
          <a:p>
            <a:pPr lvl="2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 használt gépjárművekre kivetett adónak követnie kell a gépjármű avulását, különben diszkriminatív lesz. 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Magyar ügyek: </a:t>
            </a:r>
            <a:r>
              <a:rPr lang="hu-HU" sz="1400" i="1" dirty="0" err="1">
                <a:solidFill>
                  <a:srgbClr val="000000"/>
                </a:solidFill>
              </a:rPr>
              <a:t>Nádasdi</a:t>
            </a:r>
            <a:r>
              <a:rPr lang="hu-HU" sz="1400" i="1" dirty="0">
                <a:solidFill>
                  <a:srgbClr val="000000"/>
                </a:solidFill>
              </a:rPr>
              <a:t>-ügy, Németh-ügy</a:t>
            </a:r>
          </a:p>
          <a:p>
            <a:pPr lvl="2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 magyar szabályozás eredetileg nem tett különbséget a használt és új jármű között, ez diszkriminatív;</a:t>
            </a:r>
          </a:p>
          <a:p>
            <a:pPr lvl="2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Az ítélet következményeként a szabályozás módosítására került sor, a használt járművek adómértékét avultatni kell és az uniós jogba ütköző adót vissza kell téríteni az adó fizetőknek/teherviselőknek. </a:t>
            </a:r>
          </a:p>
          <a:p>
            <a:pPr lvl="2"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hu-HU" sz="825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A5D9547D-2C49-134B-BFBD-A1BD79E4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86" y="908720"/>
            <a:ext cx="3733482" cy="1090538"/>
          </a:xfrm>
        </p:spPr>
        <p:txBody>
          <a:bodyPr>
            <a:normAutofit fontScale="90000"/>
          </a:bodyPr>
          <a:lstStyle/>
          <a:p>
            <a:r>
              <a:rPr lang="hu-HU" dirty="0"/>
              <a:t>Példa a protekcionista adóra I.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3A507486-1A03-AC44-B219-CEE0EABB6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2" r="19442" b="2"/>
          <a:stretch/>
        </p:blipFill>
        <p:spPr bwMode="auto">
          <a:xfrm>
            <a:off x="395536" y="1700808"/>
            <a:ext cx="3312368" cy="3466909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C6E4BE8-B31B-B54C-8846-EA364F6A0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620" y="2599940"/>
            <a:ext cx="3733184" cy="3556380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hu-HU" sz="1400" i="1" dirty="0" err="1">
                <a:solidFill>
                  <a:srgbClr val="000000"/>
                </a:solidFill>
              </a:rPr>
              <a:t>Co</a:t>
            </a:r>
            <a:r>
              <a:rPr lang="hu-HU" sz="1400" i="1" dirty="0">
                <a:solidFill>
                  <a:srgbClr val="000000"/>
                </a:solidFill>
              </a:rPr>
              <a:t>-</a:t>
            </a:r>
            <a:r>
              <a:rPr lang="hu-HU" sz="1400" i="1" dirty="0" err="1">
                <a:solidFill>
                  <a:srgbClr val="000000"/>
                </a:solidFill>
              </a:rPr>
              <a:t>Frutta</a:t>
            </a:r>
            <a:r>
              <a:rPr lang="hu-HU" sz="1400" i="1" dirty="0">
                <a:solidFill>
                  <a:srgbClr val="000000"/>
                </a:solidFill>
              </a:rPr>
              <a:t>-ügy</a:t>
            </a:r>
            <a:r>
              <a:rPr lang="hu-HU" sz="1400" dirty="0">
                <a:solidFill>
                  <a:srgbClr val="000000"/>
                </a:solidFill>
              </a:rPr>
              <a:t>: 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Import banánt terhelő adót vezettek be Olaszországban;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Ennek hatására a fogyasztók az olcsóbb, Olaszországban termelt, hazai gyümölcsök felé fordultak;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Az adó bevezetése tehát a hazai gyümölcsök védelmét szolgálta az import banánnal szemben;</a:t>
            </a:r>
          </a:p>
          <a:p>
            <a:pPr lvl="1"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 Bíróság ebben az ügyben azt is kimondta, hogy az </a:t>
            </a:r>
            <a:r>
              <a:rPr lang="hu-HU" sz="1400" dirty="0" err="1">
                <a:solidFill>
                  <a:srgbClr val="000000"/>
                </a:solidFill>
              </a:rPr>
              <a:t>EUMSz</a:t>
            </a:r>
            <a:r>
              <a:rPr lang="hu-HU" sz="1400" dirty="0">
                <a:solidFill>
                  <a:srgbClr val="000000"/>
                </a:solidFill>
              </a:rPr>
              <a:t>. 110. cikkébe foglalt rendelkezéseket </a:t>
            </a:r>
            <a:r>
              <a:rPr lang="hu-HU" sz="1400" i="1" dirty="0">
                <a:solidFill>
                  <a:srgbClr val="000000"/>
                </a:solidFill>
              </a:rPr>
              <a:t>minden</a:t>
            </a:r>
            <a:r>
              <a:rPr lang="hu-HU" sz="1400" dirty="0">
                <a:solidFill>
                  <a:srgbClr val="000000"/>
                </a:solidFill>
              </a:rPr>
              <a:t> tagállamokból érkező termékre alkalmazni kell, ideértve azokat az árukat is, amelyek nem tagállamokból származnak, de szabad forgalomban vannak a Közösség területén. </a:t>
            </a: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1EBF888-FCD2-7148-9D46-876F0A6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22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08866FB0-4E55-1A48-96D5-25D86AAB9BE5}"/>
              </a:ext>
            </a:extLst>
          </p:cNvPr>
          <p:cNvSpPr/>
          <p:nvPr/>
        </p:nvSpPr>
        <p:spPr>
          <a:xfrm>
            <a:off x="1115616" y="4913801"/>
            <a:ext cx="1670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dirty="0" err="1"/>
              <a:t>www.ahchealthenews.com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xmlns="" val="34508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2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DB3CF50C-7510-AF44-A971-B3C89DC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415" y="840248"/>
            <a:ext cx="3988849" cy="1381125"/>
          </a:xfrm>
        </p:spPr>
        <p:txBody>
          <a:bodyPr>
            <a:normAutofit fontScale="90000"/>
          </a:bodyPr>
          <a:lstStyle/>
          <a:p>
            <a:r>
              <a:rPr lang="hu-HU" dirty="0"/>
              <a:t>Példa a protekcionista adóra II. 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6EBF3DA-755C-9042-BD14-49C17C66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0414" y="2216136"/>
            <a:ext cx="3061697" cy="28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791F1E2-4A57-0F47-81C6-7C94709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636912"/>
            <a:ext cx="4003614" cy="3600400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Az Egyesült Királyságban a </a:t>
            </a:r>
            <a:r>
              <a:rPr lang="hu-HU" sz="1400" b="1" dirty="0">
                <a:solidFill>
                  <a:srgbClr val="000000"/>
                </a:solidFill>
              </a:rPr>
              <a:t>könnyű borok</a:t>
            </a:r>
            <a:r>
              <a:rPr lang="hu-HU" sz="1400" dirty="0">
                <a:solidFill>
                  <a:srgbClr val="000000"/>
                </a:solidFill>
              </a:rPr>
              <a:t>ra luxusadót vetettek ki, amelyről a Bíróság megállapította, hogy az adott piacon </a:t>
            </a:r>
            <a:r>
              <a:rPr lang="hu-HU" sz="1400" b="1" dirty="0">
                <a:solidFill>
                  <a:srgbClr val="000000"/>
                </a:solidFill>
              </a:rPr>
              <a:t>a sör közvetett védelmét eredményezte, </a:t>
            </a:r>
            <a:r>
              <a:rPr lang="hu-HU" sz="1400" dirty="0">
                <a:solidFill>
                  <a:srgbClr val="000000"/>
                </a:solidFill>
              </a:rPr>
              <a:t>mert azok ugyan nem hasonlóak, de versenyhelyzetben vannak. A drágább borok esetében az eltérő szokások miatt azonban a versenyhelyzet nem áll fent. </a:t>
            </a:r>
          </a:p>
          <a:p>
            <a:pPr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Svédországban a </a:t>
            </a:r>
            <a:r>
              <a:rPr lang="hu-HU" sz="1400" b="1" dirty="0">
                <a:solidFill>
                  <a:srgbClr val="000000"/>
                </a:solidFill>
              </a:rPr>
              <a:t>középkategóriás borok </a:t>
            </a:r>
            <a:r>
              <a:rPr lang="hu-HU" sz="1400" dirty="0">
                <a:solidFill>
                  <a:srgbClr val="000000"/>
                </a:solidFill>
              </a:rPr>
              <a:t>adója nem minősült protekcionistának a </a:t>
            </a:r>
            <a:r>
              <a:rPr lang="hu-HU" sz="1400" b="1" dirty="0">
                <a:solidFill>
                  <a:srgbClr val="000000"/>
                </a:solidFill>
              </a:rPr>
              <a:t>sör </a:t>
            </a:r>
            <a:r>
              <a:rPr lang="hu-HU" sz="1400" dirty="0">
                <a:solidFill>
                  <a:srgbClr val="000000"/>
                </a:solidFill>
              </a:rPr>
              <a:t>alacsonyabb adójához képest, mert </a:t>
            </a:r>
            <a:r>
              <a:rPr lang="hu-HU" sz="1400" b="1" dirty="0">
                <a:solidFill>
                  <a:srgbClr val="000000"/>
                </a:solidFill>
              </a:rPr>
              <a:t>a tényleges piaci helyzet azt </a:t>
            </a:r>
            <a:r>
              <a:rPr lang="hu-HU" sz="1400" b="1" dirty="0" err="1">
                <a:solidFill>
                  <a:srgbClr val="000000"/>
                </a:solidFill>
              </a:rPr>
              <a:t>mutatatta</a:t>
            </a:r>
            <a:r>
              <a:rPr lang="hu-HU" sz="1400" dirty="0">
                <a:solidFill>
                  <a:srgbClr val="000000"/>
                </a:solidFill>
              </a:rPr>
              <a:t>, </a:t>
            </a:r>
            <a:r>
              <a:rPr lang="hu-HU" sz="1400" b="1" dirty="0">
                <a:solidFill>
                  <a:srgbClr val="000000"/>
                </a:solidFill>
              </a:rPr>
              <a:t>hogy nem befolyásolja a fogyasztók döntését</a:t>
            </a:r>
            <a:r>
              <a:rPr lang="hu-HU" sz="1400" dirty="0">
                <a:solidFill>
                  <a:srgbClr val="000000"/>
                </a:solidFill>
              </a:rPr>
              <a:t>, mivel eltérő helyzetben kerül sor ezek fogyasztására (bor tipikusan meghittebb környezetben, sör minden társasági eseményen ;</a:t>
            </a:r>
          </a:p>
          <a:p>
            <a:pPr algn="just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Mindig a tényleges piaci helyzet vizsgálandó!</a:t>
            </a:r>
          </a:p>
          <a:p>
            <a:pPr algn="just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78BBE8B9-B180-684A-BBB2-89E9B60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23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F6D95BD2-F52B-AF45-89A3-436880819E6E}"/>
              </a:ext>
            </a:extLst>
          </p:cNvPr>
          <p:cNvSpPr txBox="1"/>
          <p:nvPr/>
        </p:nvSpPr>
        <p:spPr>
          <a:xfrm>
            <a:off x="1254215" y="4963664"/>
            <a:ext cx="13740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/>
              <a:t>thetimesweekly.com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xmlns="" val="28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>
                <a:solidFill>
                  <a:srgbClr val="FFFFFF"/>
                </a:solidFill>
              </a:rPr>
              <a:t>Mennyiségi korlátozások és azzal azonos hatású intézkedések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110253"/>
            <a:ext cx="3979563" cy="54218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400" dirty="0" err="1">
                <a:solidFill>
                  <a:srgbClr val="000000"/>
                </a:solidFill>
              </a:rPr>
              <a:t>EUMSz</a:t>
            </a:r>
            <a:r>
              <a:rPr lang="hu-HU" sz="1400" dirty="0">
                <a:solidFill>
                  <a:srgbClr val="000000"/>
                </a:solidFill>
              </a:rPr>
              <a:t>. </a:t>
            </a:r>
            <a:r>
              <a:rPr lang="hu-HU" sz="1400" b="1" dirty="0">
                <a:solidFill>
                  <a:srgbClr val="000000"/>
                </a:solidFill>
              </a:rPr>
              <a:t>34-35. cikk</a:t>
            </a:r>
            <a:r>
              <a:rPr lang="hu-HU" sz="1400" dirty="0">
                <a:solidFill>
                  <a:srgbClr val="000000"/>
                </a:solidFill>
              </a:rPr>
              <a:t>ek tilalmai: behozatalra és kivitelre vonatkozó mennyiségi korlátozás és azzal azonos hatású intézkedés tilalma;</a:t>
            </a:r>
          </a:p>
          <a:p>
            <a:pPr>
              <a:lnSpc>
                <a:spcPct val="90000"/>
              </a:lnSpc>
            </a:pPr>
            <a:r>
              <a:rPr lang="hu-HU" sz="1400" b="1" dirty="0">
                <a:solidFill>
                  <a:srgbClr val="000000"/>
                </a:solidFill>
              </a:rPr>
              <a:t>36. cikk: </a:t>
            </a:r>
            <a:r>
              <a:rPr lang="hu-HU" sz="1400" dirty="0">
                <a:solidFill>
                  <a:srgbClr val="000000"/>
                </a:solidFill>
              </a:rPr>
              <a:t>kivételek.</a:t>
            </a:r>
          </a:p>
          <a:p>
            <a:pPr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Mi a mennyiségi korlátozás? 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Minden olyan intézkedés, ami a behozatal vagy kivitel teljes vagy részleges korlátozását jelenti, elsősorban a termékre vonatkozó </a:t>
            </a:r>
            <a:r>
              <a:rPr lang="hu-HU" sz="1400" b="1" dirty="0">
                <a:solidFill>
                  <a:srgbClr val="000000"/>
                </a:solidFill>
              </a:rPr>
              <a:t>forgalmazási tilalom</a:t>
            </a:r>
            <a:r>
              <a:rPr lang="hu-HU" sz="1400" dirty="0">
                <a:solidFill>
                  <a:srgbClr val="000000"/>
                </a:solidFill>
              </a:rPr>
              <a:t> vagy </a:t>
            </a:r>
            <a:r>
              <a:rPr lang="hu-HU" sz="1400" b="1" dirty="0">
                <a:solidFill>
                  <a:srgbClr val="000000"/>
                </a:solidFill>
              </a:rPr>
              <a:t>kvóták bevezetése </a:t>
            </a:r>
            <a:r>
              <a:rPr lang="hu-HU" sz="1400" dirty="0">
                <a:solidFill>
                  <a:srgbClr val="000000"/>
                </a:solidFill>
              </a:rPr>
              <a:t>által.</a:t>
            </a:r>
          </a:p>
          <a:p>
            <a:pPr marL="514350" indent="-457200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Mi a mennyiségi korlátozással azonos hatású intézkedés?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Tartalmát a 70/50/EGK irányelv, illetve a Bíróság joggyakorlata alakította ki.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Példák: </a:t>
            </a:r>
          </a:p>
          <a:p>
            <a:pPr lvl="2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</a:t>
            </a:r>
            <a:r>
              <a:rPr lang="pt-BR" sz="1400" dirty="0" err="1">
                <a:solidFill>
                  <a:srgbClr val="000000"/>
                </a:solidFill>
              </a:rPr>
              <a:t>aximum</a:t>
            </a:r>
            <a:r>
              <a:rPr lang="pt-BR" sz="1400" dirty="0">
                <a:solidFill>
                  <a:srgbClr val="000000"/>
                </a:solidFill>
              </a:rPr>
              <a:t> </a:t>
            </a:r>
            <a:r>
              <a:rPr lang="pt-BR" sz="1400" dirty="0" err="1">
                <a:solidFill>
                  <a:srgbClr val="000000"/>
                </a:solidFill>
              </a:rPr>
              <a:t>vagy</a:t>
            </a:r>
            <a:r>
              <a:rPr lang="pt-BR" sz="1400" dirty="0">
                <a:solidFill>
                  <a:srgbClr val="000000"/>
                </a:solidFill>
              </a:rPr>
              <a:t> </a:t>
            </a:r>
            <a:r>
              <a:rPr lang="pt-BR" sz="1400" dirty="0" err="1">
                <a:solidFill>
                  <a:srgbClr val="000000"/>
                </a:solidFill>
              </a:rPr>
              <a:t>minimum</a:t>
            </a:r>
            <a:r>
              <a:rPr lang="pt-BR" sz="1400" dirty="0">
                <a:solidFill>
                  <a:srgbClr val="000000"/>
                </a:solidFill>
              </a:rPr>
              <a:t> </a:t>
            </a:r>
            <a:r>
              <a:rPr lang="pt-BR" sz="1400" dirty="0" err="1">
                <a:solidFill>
                  <a:srgbClr val="000000"/>
                </a:solidFill>
              </a:rPr>
              <a:t>eladási</a:t>
            </a:r>
            <a:r>
              <a:rPr lang="pt-BR" sz="1400" dirty="0">
                <a:solidFill>
                  <a:srgbClr val="000000"/>
                </a:solidFill>
              </a:rPr>
              <a:t> </a:t>
            </a:r>
            <a:r>
              <a:rPr lang="pt-BR" sz="1400" dirty="0" err="1">
                <a:solidFill>
                  <a:srgbClr val="000000"/>
                </a:solidFill>
              </a:rPr>
              <a:t>ár</a:t>
            </a:r>
            <a:r>
              <a:rPr lang="hu-HU" sz="1400" dirty="0">
                <a:solidFill>
                  <a:srgbClr val="000000"/>
                </a:solidFill>
              </a:rPr>
              <a:t> meghatározása a behozott termékre, </a:t>
            </a:r>
          </a:p>
          <a:p>
            <a:pPr lvl="2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eltérő eladási ár meghatározása, mint a hazai termékre,</a:t>
            </a:r>
          </a:p>
          <a:p>
            <a:pPr lvl="2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méret, súly, forma, csomagolás, összetétel meghatározása stb. </a:t>
            </a:r>
          </a:p>
          <a:p>
            <a:pPr lvl="1">
              <a:lnSpc>
                <a:spcPct val="90000"/>
              </a:lnSpc>
            </a:pPr>
            <a:endParaRPr lang="pt-BR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0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6133" y="626421"/>
            <a:ext cx="3988849" cy="138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100" dirty="0">
                <a:solidFill>
                  <a:srgbClr val="000000"/>
                </a:solidFill>
              </a:rPr>
              <a:t>Példa a mennyiségi korlátozással azonos hatású intézkedésre</a:t>
            </a:r>
          </a:p>
        </p:txBody>
      </p:sp>
      <p:sp>
        <p:nvSpPr>
          <p:cNvPr id="20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828F6A4F-6AFA-E34E-8978-32EEC227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2645285"/>
            <a:ext cx="2062044" cy="20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9694" y="3016553"/>
            <a:ext cx="4003614" cy="338155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„</a:t>
            </a:r>
            <a:r>
              <a:rPr lang="hu-HU" sz="1600" b="1" dirty="0" err="1">
                <a:solidFill>
                  <a:srgbClr val="000000"/>
                </a:solidFill>
              </a:rPr>
              <a:t>Buy</a:t>
            </a:r>
            <a:r>
              <a:rPr lang="hu-HU" sz="1600" b="1" dirty="0">
                <a:solidFill>
                  <a:srgbClr val="000000"/>
                </a:solidFill>
              </a:rPr>
              <a:t> </a:t>
            </a:r>
            <a:r>
              <a:rPr lang="hu-HU" sz="1600" b="1" dirty="0" err="1">
                <a:solidFill>
                  <a:srgbClr val="000000"/>
                </a:solidFill>
              </a:rPr>
              <a:t>Irish</a:t>
            </a:r>
            <a:r>
              <a:rPr lang="hu-HU" sz="1600" b="1" dirty="0">
                <a:solidFill>
                  <a:srgbClr val="000000"/>
                </a:solidFill>
              </a:rPr>
              <a:t>” </a:t>
            </a:r>
            <a:r>
              <a:rPr lang="hu-HU" sz="1600" dirty="0" err="1">
                <a:solidFill>
                  <a:srgbClr val="000000"/>
                </a:solidFill>
              </a:rPr>
              <a:t>campaign</a:t>
            </a:r>
            <a:r>
              <a:rPr lang="hu-HU" sz="1600" dirty="0">
                <a:solidFill>
                  <a:srgbClr val="000000"/>
                </a:solidFill>
              </a:rPr>
              <a:t> (Bizottság kontra Írország-ügy):</a:t>
            </a:r>
          </a:p>
          <a:p>
            <a:pPr lvl="1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Az ír kormány kampányt indított annak az érdekében, hogy </a:t>
            </a:r>
            <a:r>
              <a:rPr lang="hu-HU" sz="1600" b="1" dirty="0">
                <a:solidFill>
                  <a:srgbClr val="000000"/>
                </a:solidFill>
              </a:rPr>
              <a:t>a fogyasztók az import termékek helyett hazai terméket vásároljanak</a:t>
            </a:r>
            <a:r>
              <a:rPr lang="hu-HU" sz="1600" dirty="0">
                <a:solidFill>
                  <a:srgbClr val="000000"/>
                </a:solidFill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pl-PL" sz="1600" dirty="0">
                <a:solidFill>
                  <a:srgbClr val="000000"/>
                </a:solidFill>
              </a:rPr>
              <a:t>A </a:t>
            </a:r>
            <a:r>
              <a:rPr lang="pl-PL" sz="1600" dirty="0" err="1">
                <a:solidFill>
                  <a:srgbClr val="000000"/>
                </a:solidFill>
              </a:rPr>
              <a:t>Bíróság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mennyiségi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korlátozással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azonos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hatású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intézkedésnek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err="1">
                <a:solidFill>
                  <a:srgbClr val="000000"/>
                </a:solidFill>
              </a:rPr>
              <a:t>minősítette</a:t>
            </a:r>
            <a:r>
              <a:rPr lang="pl-PL" sz="1600" dirty="0">
                <a:solidFill>
                  <a:srgbClr val="000000"/>
                </a:solidFill>
              </a:rPr>
              <a:t> a </a:t>
            </a:r>
            <a:r>
              <a:rPr lang="pl-PL" sz="1600" dirty="0" err="1">
                <a:solidFill>
                  <a:srgbClr val="000000"/>
                </a:solidFill>
              </a:rPr>
              <a:t>kampányt</a:t>
            </a:r>
            <a:r>
              <a:rPr lang="pl-PL" sz="1600" dirty="0">
                <a:solidFill>
                  <a:srgbClr val="000000"/>
                </a:solidFill>
              </a:rPr>
              <a:t>: </a:t>
            </a:r>
            <a:r>
              <a:rPr lang="hu-HU" sz="1600" dirty="0">
                <a:solidFill>
                  <a:srgbClr val="000000"/>
                </a:solidFill>
              </a:rPr>
              <a:t>ír kormány szándéka a hazai termékek preferálására irányult;</a:t>
            </a:r>
          </a:p>
          <a:p>
            <a:pPr lvl="1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Az számított, hogy képes-e a tagállamok közötti kereskedelem korlátozására (</a:t>
            </a:r>
            <a:r>
              <a:rPr lang="hu-HU" sz="1600" dirty="0" err="1">
                <a:solidFill>
                  <a:srgbClr val="000000"/>
                </a:solidFill>
              </a:rPr>
              <a:t>eshetőlegesség</a:t>
            </a:r>
            <a:r>
              <a:rPr lang="hu-HU" sz="1600" dirty="0">
                <a:solidFill>
                  <a:srgbClr val="000000"/>
                </a:solidFill>
              </a:rPr>
              <a:t>). </a:t>
            </a:r>
          </a:p>
          <a:p>
            <a:pPr lvl="1">
              <a:lnSpc>
                <a:spcPct val="90000"/>
              </a:lnSpc>
            </a:pPr>
            <a:endParaRPr lang="pl-PL" sz="16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267450" y="6372752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25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2D3BAB6C-57D7-6646-92A5-733B02FC7643}"/>
              </a:ext>
            </a:extLst>
          </p:cNvPr>
          <p:cNvSpPr/>
          <p:nvPr/>
        </p:nvSpPr>
        <p:spPr>
          <a:xfrm>
            <a:off x="1484775" y="4576524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err="1"/>
              <a:t>handheld.ie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9707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2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1603" y="873123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>
                <a:solidFill>
                  <a:srgbClr val="000000"/>
                </a:solidFill>
              </a:rPr>
              <a:t>Példa a mennyiségi korlátozással azonos hatású intézkedésre</a:t>
            </a:r>
          </a:p>
        </p:txBody>
      </p:sp>
      <p:sp>
        <p:nvSpPr>
          <p:cNvPr id="28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E4AD1418-ABB5-1247-9A42-0BDB8FB3C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365" r="2088" b="-4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74330" y="2132856"/>
            <a:ext cx="3733184" cy="40234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600" i="1" dirty="0">
                <a:solidFill>
                  <a:srgbClr val="000000"/>
                </a:solidFill>
              </a:rPr>
              <a:t>A spanyol eper ügye</a:t>
            </a:r>
            <a:r>
              <a:rPr lang="hu-HU" sz="1600" dirty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Francia gazdák embargót hirdettek a Spanyolországból érkező paradicsommal és eperrel szemben;</a:t>
            </a:r>
          </a:p>
          <a:p>
            <a:pPr lvl="1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Demonstráló gazdák megállították az ilyen termékeket szállító kamionokat és kiborították,  tönkretették az árut;</a:t>
            </a:r>
          </a:p>
          <a:p>
            <a:pPr lvl="1">
              <a:lnSpc>
                <a:spcPct val="90000"/>
              </a:lnSpc>
            </a:pPr>
            <a:r>
              <a:rPr lang="hu-HU" sz="1600" dirty="0">
                <a:solidFill>
                  <a:srgbClr val="000000"/>
                </a:solidFill>
              </a:rPr>
              <a:t>Franciaország nem tett semmit: ezzel súlyosan megsértette az áruk szabad mozgására vonatkozó tilalmakat;</a:t>
            </a:r>
          </a:p>
          <a:p>
            <a:pPr lvl="1"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A hatóságok passzivitása </a:t>
            </a:r>
            <a:r>
              <a:rPr lang="hu-HU" sz="1600" dirty="0">
                <a:solidFill>
                  <a:srgbClr val="000000"/>
                </a:solidFill>
              </a:rPr>
              <a:t>ez esetben </a:t>
            </a:r>
            <a:r>
              <a:rPr lang="hu-HU" sz="1600" b="1" dirty="0">
                <a:solidFill>
                  <a:srgbClr val="000000"/>
                </a:solidFill>
              </a:rPr>
              <a:t>ugyanúgy akadályozta az áruk szabad mozgását</a:t>
            </a:r>
            <a:r>
              <a:rPr lang="hu-HU" sz="1600" dirty="0">
                <a:solidFill>
                  <a:srgbClr val="000000"/>
                </a:solidFill>
              </a:rPr>
              <a:t>, mint az aktív magatartás/jogalkotás.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8" y="6337827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825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26</a:t>
            </a:fld>
            <a:endParaRPr lang="hu-HU" sz="825">
              <a:solidFill>
                <a:srgbClr val="898989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1D805EDA-7C07-B142-BF05-738DFB2FE4DE}"/>
              </a:ext>
            </a:extLst>
          </p:cNvPr>
          <p:cNvSpPr txBox="1"/>
          <p:nvPr/>
        </p:nvSpPr>
        <p:spPr>
          <a:xfrm>
            <a:off x="1345922" y="5654676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err="1"/>
              <a:t>berryworld.com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615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>
                <a:solidFill>
                  <a:srgbClr val="FFFFFF"/>
                </a:solidFill>
              </a:rPr>
              <a:t>II. A személyek szabad mozgása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6400" y="1027914"/>
            <a:ext cx="4119509" cy="51957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800" u="sng" dirty="0">
                <a:solidFill>
                  <a:srgbClr val="000000"/>
                </a:solidFill>
              </a:rPr>
              <a:t>Munkavállalók szabad mozgása </a:t>
            </a:r>
            <a:r>
              <a:rPr lang="hu-HU" sz="1800" dirty="0">
                <a:solidFill>
                  <a:srgbClr val="000000"/>
                </a:solidFill>
              </a:rPr>
              <a:t>(</a:t>
            </a:r>
            <a:r>
              <a:rPr lang="hu-HU" sz="1800" dirty="0" err="1">
                <a:solidFill>
                  <a:srgbClr val="000000"/>
                </a:solidFill>
              </a:rPr>
              <a:t>EUMSz</a:t>
            </a:r>
            <a:r>
              <a:rPr lang="hu-HU" sz="1800" dirty="0">
                <a:solidFill>
                  <a:srgbClr val="000000"/>
                </a:solidFill>
              </a:rPr>
              <a:t>. 45. cikk): lényege, hogy szabadon, egyenlő feltételek mellett lehessen munkát vállalni más tagállamokban, állampolgárságra való tekintet nélkül;</a:t>
            </a:r>
          </a:p>
          <a:p>
            <a:pPr>
              <a:lnSpc>
                <a:spcPct val="90000"/>
              </a:lnSpc>
            </a:pPr>
            <a:r>
              <a:rPr lang="hu-HU" sz="1800" u="sng" dirty="0">
                <a:solidFill>
                  <a:srgbClr val="000000"/>
                </a:solidFill>
              </a:rPr>
              <a:t>Letelepedés szabadsága: </a:t>
            </a:r>
            <a:r>
              <a:rPr lang="hu-HU" sz="1800" dirty="0">
                <a:solidFill>
                  <a:srgbClr val="000000"/>
                </a:solidFill>
              </a:rPr>
              <a:t>lényege, hogy szabadon lehessen vállalkozási tevékenységet folytatni, vállalkozásokat alapítani más tagállamokban;</a:t>
            </a:r>
          </a:p>
          <a:p>
            <a:pPr lvl="1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Önálló vállalkozók letelepedése</a:t>
            </a:r>
          </a:p>
          <a:p>
            <a:pPr lvl="1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</a:rPr>
              <a:t>Gazdasági társaságok letelepedése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0000"/>
                </a:solidFill>
              </a:rPr>
              <a:t>Legfontosabb alapelv: </a:t>
            </a:r>
            <a:r>
              <a:rPr lang="hu-HU" sz="1800" dirty="0">
                <a:solidFill>
                  <a:srgbClr val="000000"/>
                </a:solidFill>
              </a:rPr>
              <a:t>az állampolgárság alapján történő minden megkülönböztetés tilalma.</a:t>
            </a:r>
          </a:p>
          <a:p>
            <a:pPr>
              <a:lnSpc>
                <a:spcPct val="90000"/>
              </a:lnSpc>
            </a:pPr>
            <a:endParaRPr lang="hu-HU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hu-HU" sz="18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27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7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munkavállalók szabad mozgása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8320" y="2890332"/>
            <a:ext cx="2377885" cy="324477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Az uniós polgárok 4 %-a az állampolgársága szerinti tagállamtól eltérő tagállamban dolgozik. Tíz éve ez a szám még csupán 2,5 % volt.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A legnagyobb számban románok, litvánok és horvátok élnek és dolgoznak a saját tagállamukon kívül. </a:t>
            </a:r>
          </a:p>
          <a:p>
            <a:endParaRPr lang="hu-HU" sz="16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28</a:t>
            </a:fld>
            <a:endParaRPr lang="hu-HU" sz="900">
              <a:solidFill>
                <a:srgbClr val="898989"/>
              </a:solidFill>
            </a:endParaRPr>
          </a:p>
        </p:txBody>
      </p:sp>
      <p:pic>
        <p:nvPicPr>
          <p:cNvPr id="107" name="Kép 106">
            <a:extLst>
              <a:ext uri="{FF2B5EF4-FFF2-40B4-BE49-F238E27FC236}">
                <a16:creationId xmlns="" xmlns:a16="http://schemas.microsoft.com/office/drawing/2014/main" id="{B547540B-B1BF-F342-8611-11293555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749345"/>
            <a:ext cx="5845915" cy="352216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="" xmlns:a16="http://schemas.microsoft.com/office/drawing/2014/main" id="{B113BD27-F29F-A347-AC2A-9C3FE8AC93C7}"/>
              </a:ext>
            </a:extLst>
          </p:cNvPr>
          <p:cNvSpPr txBox="1"/>
          <p:nvPr/>
        </p:nvSpPr>
        <p:spPr>
          <a:xfrm>
            <a:off x="7829233" y="3212538"/>
            <a:ext cx="100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/>
              <a:t>ec.europa.eu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xmlns="" val="1033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A munkavállalók szabad mozgása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8D1279C2-7D2F-442E-93A9-6E458E8F8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1932508"/>
              </p:ext>
            </p:extLst>
          </p:nvPr>
        </p:nvGraphicFramePr>
        <p:xfrm>
          <a:off x="777240" y="2492896"/>
          <a:ext cx="758952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667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C8FD99E-C53E-F84C-92E7-B1469A70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 </a:t>
            </a:r>
            <a:r>
              <a:rPr lang="en-US" sz="3500">
                <a:solidFill>
                  <a:srgbClr val="FFFFFF"/>
                </a:solidFill>
              </a:rPr>
              <a:t>Az uniós jogból fakadó igények érvényesítése tagállami szinten</a:t>
            </a:r>
            <a:endParaRPr lang="hu-HU" sz="350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B74274E-4CE7-7049-BAB1-4188E48C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09" y="3209495"/>
            <a:ext cx="7375161" cy="2693976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</a:rPr>
              <a:t>Az egyén jogainak védelme a tagállami bíróságok feladata: gondoskodniuk kell a megfelelő eljárások kialakításáról;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</a:rPr>
              <a:t>Az ilyen eljárások </a:t>
            </a:r>
            <a:r>
              <a:rPr lang="hu-HU" sz="2400" b="1" dirty="0">
                <a:solidFill>
                  <a:srgbClr val="000000"/>
                </a:solidFill>
              </a:rPr>
              <a:t>minimumkövetelményeit az Európai Unió Bírósága joggyakorlatában határozta meg</a:t>
            </a:r>
            <a:r>
              <a:rPr lang="hu-HU" sz="2400" dirty="0">
                <a:solidFill>
                  <a:srgbClr val="000000"/>
                </a:solidFill>
              </a:rPr>
              <a:t>, ugyanis hatékony jogvédelmet áshatja alá, ha minden tagállamban eltérő eljárási szabályok alapján történik az igényérvényesítés.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D7881D19-7618-934E-8DAE-E2257D0D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Példa a munkavállalók szabad mozgása alóli kivételre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9283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sz="1400" i="1" dirty="0">
                <a:solidFill>
                  <a:srgbClr val="000000"/>
                </a:solidFill>
              </a:rPr>
              <a:t>Van </a:t>
            </a:r>
            <a:r>
              <a:rPr lang="hu-HU" sz="1400" i="1" dirty="0" err="1">
                <a:solidFill>
                  <a:srgbClr val="000000"/>
                </a:solidFill>
              </a:rPr>
              <a:t>Duyn</a:t>
            </a:r>
            <a:r>
              <a:rPr lang="hu-HU" sz="1400" i="1" dirty="0">
                <a:solidFill>
                  <a:srgbClr val="000000"/>
                </a:solidFill>
              </a:rPr>
              <a:t>-ügy: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 Van </a:t>
            </a:r>
            <a:r>
              <a:rPr lang="hu-HU" sz="1400" dirty="0" err="1">
                <a:solidFill>
                  <a:srgbClr val="000000"/>
                </a:solidFill>
              </a:rPr>
              <a:t>Duyn</a:t>
            </a:r>
            <a:r>
              <a:rPr lang="hu-HU" sz="1400" dirty="0">
                <a:solidFill>
                  <a:srgbClr val="000000"/>
                </a:solidFill>
              </a:rPr>
              <a:t> kisasszony holland állampolgár angol szcientológiai egyháznál kívánt munkát vállalni; 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Angol hatóságok megtagadták az engedélyt. Arra hivatkoztak, hogy a szekta tevékenysége ellentétes a közjóval, ezért annak tevékenységét igyekeznek visszaszorítani, így közrendi okokból nem engedélyezik a munkavállalást;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Az uniós irányelvi rendelkezések szerint közrendre, közbiztonságra hivatkozó intézkedést foganatosítani kizárólag az érintett </a:t>
            </a:r>
            <a:r>
              <a:rPr lang="hu-HU" sz="1400" b="1" dirty="0">
                <a:solidFill>
                  <a:srgbClr val="000000"/>
                </a:solidFill>
              </a:rPr>
              <a:t>egyén személyes magatartása alapján </a:t>
            </a:r>
            <a:r>
              <a:rPr lang="hu-HU" sz="1400" dirty="0">
                <a:solidFill>
                  <a:srgbClr val="000000"/>
                </a:solidFill>
              </a:rPr>
              <a:t>lehet;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A Bíróság szerint a valamely </a:t>
            </a:r>
            <a:r>
              <a:rPr lang="hu-HU" sz="1400" b="1" dirty="0">
                <a:solidFill>
                  <a:srgbClr val="000000"/>
                </a:solidFill>
              </a:rPr>
              <a:t>szervezethez való tartozás, ottani munkavállalás a személyes magatartás részeként értelmezhető</a:t>
            </a:r>
            <a:r>
              <a:rPr lang="hu-HU" sz="1400" dirty="0">
                <a:solidFill>
                  <a:srgbClr val="000000"/>
                </a:solidFill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rgbClr val="000000"/>
                </a:solidFill>
              </a:rPr>
              <a:t>Továbbá, a közrendet szűken kell értelmezni, amikor erre való hivatkozással valamely alapvető szabadság érvényesülését kívánják korlátozni, de </a:t>
            </a:r>
            <a:r>
              <a:rPr lang="hu-HU" sz="1400" b="1" dirty="0">
                <a:solidFill>
                  <a:srgbClr val="000000"/>
                </a:solidFill>
              </a:rPr>
              <a:t>elismeri a Bíróság, hogy </a:t>
            </a:r>
            <a:r>
              <a:rPr lang="hu-HU" sz="1400" b="1" dirty="0" smtClean="0">
                <a:solidFill>
                  <a:srgbClr val="000000"/>
                </a:solidFill>
              </a:rPr>
              <a:t>szükséges bizonyos mértékű mérlegelési jogot biztosítani a tagállami hatóságoknak, tekintettel arra, hogy a közrend tartalma </a:t>
            </a:r>
            <a:r>
              <a:rPr lang="hu-HU" sz="1400" dirty="0" smtClean="0">
                <a:solidFill>
                  <a:srgbClr val="000000"/>
                </a:solidFill>
              </a:rPr>
              <a:t>országról </a:t>
            </a:r>
            <a:r>
              <a:rPr lang="hu-HU" sz="1400" dirty="0">
                <a:solidFill>
                  <a:srgbClr val="000000"/>
                </a:solidFill>
              </a:rPr>
              <a:t>– országra és időről – időre </a:t>
            </a:r>
            <a:r>
              <a:rPr lang="hu-HU" sz="1400" b="1" dirty="0">
                <a:solidFill>
                  <a:srgbClr val="000000"/>
                </a:solidFill>
              </a:rPr>
              <a:t>változhat</a:t>
            </a:r>
            <a:endParaRPr lang="hu-HU" sz="1400" b="1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1400" dirty="0" smtClean="0">
                <a:solidFill>
                  <a:srgbClr val="000000"/>
                </a:solidFill>
              </a:rPr>
              <a:t>Az </a:t>
            </a:r>
            <a:r>
              <a:rPr lang="hu-HU" sz="1400" dirty="0">
                <a:solidFill>
                  <a:srgbClr val="000000"/>
                </a:solidFill>
              </a:rPr>
              <a:t>adott ügyben tehát az angol hatóság meghatározhatta, hogy az adott egyháznál való munkavállalás a közrenddel ellentétes. </a:t>
            </a: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30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700">
                <a:solidFill>
                  <a:srgbClr val="FFFFFF"/>
                </a:solidFill>
              </a:rPr>
              <a:t>A letelepedés szabadsága (EUMSz. 49. cikk)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Önálló vállalkozókra </a:t>
            </a:r>
            <a:r>
              <a:rPr lang="hu-HU" sz="1600" dirty="0">
                <a:solidFill>
                  <a:srgbClr val="000000"/>
                </a:solidFill>
              </a:rPr>
              <a:t>(kereskedőkre, szabad foglalkozásúakra), illetve </a:t>
            </a: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gazdasági társaságokra </a:t>
            </a:r>
            <a:r>
              <a:rPr lang="hu-HU" sz="1600" dirty="0">
                <a:solidFill>
                  <a:srgbClr val="000000"/>
                </a:solidFill>
              </a:rPr>
              <a:t>vonatkozik.</a:t>
            </a:r>
          </a:p>
          <a:p>
            <a:pPr marL="857250" lvl="1" indent="-457200"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Elsődleges letelepedés</a:t>
            </a:r>
            <a:r>
              <a:rPr lang="hu-HU" sz="1600" dirty="0">
                <a:solidFill>
                  <a:srgbClr val="000000"/>
                </a:solidFill>
              </a:rPr>
              <a:t>: másik tagállamban társaság alapításának szabadsága. </a:t>
            </a:r>
          </a:p>
          <a:p>
            <a:pPr marL="857250" lvl="1" indent="-457200"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Másodlagos letelepedés</a:t>
            </a:r>
            <a:r>
              <a:rPr lang="hu-HU" sz="1600" dirty="0">
                <a:solidFill>
                  <a:srgbClr val="000000"/>
                </a:solidFill>
              </a:rPr>
              <a:t>: gazdasági társaság által leányvállalat vagy fióktelep létesítésének szabadsága egy másik tagországban. </a:t>
            </a:r>
          </a:p>
          <a:p>
            <a:pPr lvl="1"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sz="1600" u="sng" dirty="0">
                <a:solidFill>
                  <a:srgbClr val="000000"/>
                </a:solidFill>
              </a:rPr>
              <a:t>A letelepedés szabadságának célja</a:t>
            </a:r>
            <a:r>
              <a:rPr lang="hu-HU" sz="1600" dirty="0">
                <a:solidFill>
                  <a:srgbClr val="000000"/>
                </a:solidFill>
              </a:rPr>
              <a:t>: </a:t>
            </a:r>
            <a:r>
              <a:rPr lang="hu-HU" sz="1600" dirty="0" smtClean="0">
                <a:solidFill>
                  <a:srgbClr val="000000"/>
                </a:solidFill>
              </a:rPr>
              <a:t>lehetővé tenni az uniós polgárok számára, </a:t>
            </a:r>
            <a:r>
              <a:rPr lang="hu-HU" sz="1600" dirty="0">
                <a:solidFill>
                  <a:srgbClr val="000000"/>
                </a:solidFill>
              </a:rPr>
              <a:t>hogy </a:t>
            </a:r>
            <a:r>
              <a:rPr lang="hu-HU" sz="1600" b="1" dirty="0">
                <a:solidFill>
                  <a:srgbClr val="000000"/>
                </a:solidFill>
              </a:rPr>
              <a:t>részt vehessenek </a:t>
            </a:r>
            <a:r>
              <a:rPr lang="hu-HU" sz="1600" b="1" dirty="0" smtClean="0">
                <a:solidFill>
                  <a:srgbClr val="000000"/>
                </a:solidFill>
              </a:rPr>
              <a:t>más tagállam </a:t>
            </a:r>
            <a:r>
              <a:rPr lang="hu-HU" sz="1600" b="1" dirty="0">
                <a:solidFill>
                  <a:srgbClr val="000000"/>
                </a:solidFill>
              </a:rPr>
              <a:t>gazdasági életében</a:t>
            </a:r>
            <a:r>
              <a:rPr lang="hu-HU" sz="1600" dirty="0">
                <a:solidFill>
                  <a:srgbClr val="000000"/>
                </a:solidFill>
              </a:rPr>
              <a:t>, ebből nyereségük származzék, </a:t>
            </a:r>
            <a:r>
              <a:rPr lang="hu-HU" sz="1600" dirty="0" smtClean="0">
                <a:solidFill>
                  <a:srgbClr val="000000"/>
                </a:solidFill>
              </a:rPr>
              <a:t>hozzájárulva ezáltal </a:t>
            </a:r>
            <a:r>
              <a:rPr lang="hu-HU" sz="1600" dirty="0">
                <a:solidFill>
                  <a:srgbClr val="000000"/>
                </a:solidFill>
              </a:rPr>
              <a:t>a gazdasági és társadalmi kölcsönhatásokhoz. </a:t>
            </a:r>
          </a:p>
          <a:p>
            <a:pPr>
              <a:lnSpc>
                <a:spcPct val="90000"/>
              </a:lnSpc>
            </a:pPr>
            <a:endParaRPr lang="hu-HU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600" b="1" dirty="0">
                <a:solidFill>
                  <a:srgbClr val="000000"/>
                </a:solidFill>
              </a:rPr>
              <a:t>Állampolgárságon alapuló diszkrimináció tilalma </a:t>
            </a:r>
            <a:r>
              <a:rPr lang="hu-HU" sz="1600" dirty="0">
                <a:solidFill>
                  <a:srgbClr val="000000"/>
                </a:solidFill>
              </a:rPr>
              <a:t>itt is érvényesül!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31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304" y="980728"/>
            <a:ext cx="7375161" cy="946136"/>
          </a:xfrm>
        </p:spPr>
        <p:txBody>
          <a:bodyPr>
            <a:normAutofit fontScale="90000"/>
          </a:bodyPr>
          <a:lstStyle/>
          <a:p>
            <a:r>
              <a:rPr lang="hu-HU" sz="3500">
                <a:solidFill>
                  <a:srgbClr val="FFFFFF"/>
                </a:solidFill>
              </a:rPr>
              <a:t>Uniós polgárság és tagállami állampolgárság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32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3DDB80CB-030E-45CE-A6F3-26A6032E9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6481001"/>
              </p:ext>
            </p:extLst>
          </p:nvPr>
        </p:nvGraphicFramePr>
        <p:xfrm>
          <a:off x="777240" y="2753936"/>
          <a:ext cx="7589520" cy="391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Ábra 8" descr="Gombostű">
            <a:extLst>
              <a:ext uri="{FF2B5EF4-FFF2-40B4-BE49-F238E27FC236}">
                <a16:creationId xmlns="" xmlns:a16="http://schemas.microsoft.com/office/drawing/2014/main" id="{A3919644-925E-5540-832B-69C004290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304" y="5166580"/>
            <a:ext cx="682584" cy="6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Az uniós polgárság – szabad mozgás és tartózkodás joga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33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8A0EC532-6ED6-4E41-8FD2-1C68E49A5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159812"/>
              </p:ext>
            </p:extLst>
          </p:nvPr>
        </p:nvGraphicFramePr>
        <p:xfrm>
          <a:off x="777240" y="2564904"/>
          <a:ext cx="7589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11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Szabad mozgás és tartózkodás joga diákok esetében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34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E1E268DA-A9FE-4F30-998E-82FA63065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2821484"/>
              </p:ext>
            </p:extLst>
          </p:nvPr>
        </p:nvGraphicFramePr>
        <p:xfrm>
          <a:off x="611560" y="2564311"/>
          <a:ext cx="793593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39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Az uniós polgárság – szabad mozgás és tartózkodás joga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35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9B89BFEA-1BF5-49F3-811A-1473FBF81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892641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724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E44EFE8-4255-F845-932E-E66CDB5C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3B4CC5AB-1AAC-C344-B77A-4B043288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en-US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2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EBA0F8D4-CE17-C645-B376-E9653BA3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A jogesetek forrása és azok részletesebb feldolgozása: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4A47F2D2-99EF-BB40-ACB6-DC236CA9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37</a:t>
            </a:fld>
            <a:endParaRPr lang="hu-HU" sz="900">
              <a:solidFill>
                <a:srgbClr val="89898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085" y="272141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A jogesetek forrása és azok részletesebb feldolgozása: Dr. Király Miklós szerk.: Az Európai Unió gazdasági jog I.-II. (ELTE Eötvös Kiadó Kft., 2012)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C6241E47-5DF9-5C44-BEF3-269FDE15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FFFFFF"/>
                </a:solidFill>
              </a:rPr>
              <a:t>A joggyakorlat által kialakított </a:t>
            </a:r>
            <a:r>
              <a:rPr lang="hu-HU" sz="3500" dirty="0">
                <a:solidFill>
                  <a:srgbClr val="FFFFFF"/>
                </a:solidFill>
              </a:rPr>
              <a:t>legfontosabb </a:t>
            </a:r>
            <a:r>
              <a:rPr lang="hu-HU" sz="3500" dirty="0" smtClean="0">
                <a:solidFill>
                  <a:srgbClr val="FFFFFF"/>
                </a:solidFill>
              </a:rPr>
              <a:t>elvek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6C897C4-94FE-6E47-950B-551A24A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978923"/>
            <a:ext cx="7776863" cy="3618429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>
                <a:solidFill>
                  <a:srgbClr val="000000"/>
                </a:solidFill>
              </a:rPr>
              <a:t>Az eljárások egyenértékűségének </a:t>
            </a:r>
            <a:r>
              <a:rPr lang="hu-HU" sz="2000" b="1" dirty="0" smtClean="0">
                <a:solidFill>
                  <a:srgbClr val="000000"/>
                </a:solidFill>
              </a:rPr>
              <a:t>elve</a:t>
            </a:r>
            <a:endParaRPr lang="hu-HU" sz="2000" dirty="0">
              <a:solidFill>
                <a:srgbClr val="000000"/>
              </a:solidFill>
            </a:endParaRPr>
          </a:p>
          <a:p>
            <a:pPr algn="just"/>
            <a:r>
              <a:rPr lang="hu-HU" sz="2000" b="1" dirty="0">
                <a:solidFill>
                  <a:srgbClr val="000000"/>
                </a:solidFill>
              </a:rPr>
              <a:t>A közösségi jog hatékony érvényesülésének </a:t>
            </a:r>
            <a:r>
              <a:rPr lang="hu-HU" sz="2000" b="1" dirty="0" smtClean="0">
                <a:solidFill>
                  <a:srgbClr val="000000"/>
                </a:solidFill>
              </a:rPr>
              <a:t>elve</a:t>
            </a:r>
            <a:endParaRPr lang="hu-HU" sz="2000" dirty="0">
              <a:solidFill>
                <a:srgbClr val="000000"/>
              </a:solidFill>
            </a:endParaRPr>
          </a:p>
          <a:p>
            <a:pPr algn="just"/>
            <a:r>
              <a:rPr lang="hu-HU" sz="2000" dirty="0" smtClean="0">
                <a:solidFill>
                  <a:srgbClr val="000000"/>
                </a:solidFill>
              </a:rPr>
              <a:t>A két elv a belső eljárásokat részben módosíthatja.</a:t>
            </a:r>
          </a:p>
          <a:p>
            <a:pPr algn="just"/>
            <a:endParaRPr lang="hu-HU" sz="20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hu-HU" sz="105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2E7298E2-D7BA-9A42-B6B8-71A7807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belső piac joga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>I-II. </a:t>
            </a:r>
          </a:p>
        </p:txBody>
      </p:sp>
      <p:sp>
        <p:nvSpPr>
          <p:cNvPr id="4" name="Alcím 3">
            <a:extLst>
              <a:ext uri="{FF2B5EF4-FFF2-40B4-BE49-F238E27FC236}">
                <a16:creationId xmlns="" xmlns:a16="http://schemas.microsoft.com/office/drawing/2014/main" id="{A45365FC-D4D7-0F4A-8638-9BD62C4BB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664" y="3713759"/>
            <a:ext cx="5648672" cy="1752600"/>
          </a:xfrm>
        </p:spPr>
        <p:txBody>
          <a:bodyPr/>
          <a:lstStyle/>
          <a:p>
            <a:r>
              <a:rPr lang="hu-HU" dirty="0"/>
              <a:t>(Az áruk és személyek szabad mozgása, letelepedés szabadsága)</a:t>
            </a:r>
          </a:p>
        </p:txBody>
      </p:sp>
    </p:spTree>
    <p:extLst>
      <p:ext uri="{BB962C8B-B14F-4D97-AF65-F5344CB8AC3E}">
        <p14:creationId xmlns:p14="http://schemas.microsoft.com/office/powerpoint/2010/main" xmlns="" val="39257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4800" dirty="0">
                <a:solidFill>
                  <a:srgbClr val="FFFFFF"/>
                </a:solidFill>
              </a:rPr>
              <a:t>Az áruk, a személyek, a szolgáltatások és a tőke szabad mozgása az Európai Unióban</a:t>
            </a:r>
          </a:p>
        </p:txBody>
      </p:sp>
    </p:spTree>
    <p:extLst>
      <p:ext uri="{BB962C8B-B14F-4D97-AF65-F5344CB8AC3E}">
        <p14:creationId xmlns:p14="http://schemas.microsoft.com/office/powerpoint/2010/main" xmlns="" val="3643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Az integráció fogalma, előnyei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7930" y="1307135"/>
            <a:ext cx="3979563" cy="5230634"/>
          </a:xfrm>
        </p:spPr>
        <p:txBody>
          <a:bodyPr anchor="ctr">
            <a:normAutofit/>
          </a:bodyPr>
          <a:lstStyle/>
          <a:p>
            <a:r>
              <a:rPr lang="hu-HU" sz="2100" dirty="0">
                <a:solidFill>
                  <a:srgbClr val="000000"/>
                </a:solidFill>
              </a:rPr>
              <a:t>Integráció: egyesülés, összefonódás, együttműködés;</a:t>
            </a:r>
          </a:p>
          <a:p>
            <a:r>
              <a:rPr lang="hu-HU" sz="2100" dirty="0">
                <a:solidFill>
                  <a:srgbClr val="000000"/>
                </a:solidFill>
              </a:rPr>
              <a:t>Gazdasági integráció lényege: egyes országok </a:t>
            </a:r>
            <a:r>
              <a:rPr lang="hu-HU" sz="2100" b="1" dirty="0">
                <a:solidFill>
                  <a:srgbClr val="000000"/>
                </a:solidFill>
              </a:rPr>
              <a:t>piacai között </a:t>
            </a:r>
            <a:r>
              <a:rPr lang="hu-HU" sz="2100" dirty="0">
                <a:solidFill>
                  <a:srgbClr val="000000"/>
                </a:solidFill>
              </a:rPr>
              <a:t>fennálló </a:t>
            </a:r>
            <a:r>
              <a:rPr lang="hu-HU" sz="2100" b="1" dirty="0">
                <a:solidFill>
                  <a:srgbClr val="000000"/>
                </a:solidFill>
              </a:rPr>
              <a:t>korlátok folyamatos lebontása;</a:t>
            </a:r>
          </a:p>
          <a:p>
            <a:r>
              <a:rPr lang="hu-HU" sz="2100" dirty="0" smtClean="0">
                <a:solidFill>
                  <a:srgbClr val="000000"/>
                </a:solidFill>
              </a:rPr>
              <a:t>Indok: gazdasági hatékonyság</a:t>
            </a:r>
            <a:endParaRPr lang="hu-HU" sz="2100" dirty="0">
              <a:solidFill>
                <a:srgbClr val="000000"/>
              </a:solidFill>
            </a:endParaRPr>
          </a:p>
          <a:p>
            <a:pPr lvl="2"/>
            <a:endParaRPr lang="hu-HU" sz="2100" dirty="0">
              <a:solidFill>
                <a:srgbClr val="000000"/>
              </a:solidFill>
            </a:endParaRPr>
          </a:p>
          <a:p>
            <a:pPr lvl="2"/>
            <a:endParaRPr lang="hu-HU" sz="2100" dirty="0">
              <a:solidFill>
                <a:srgbClr val="000000"/>
              </a:solidFill>
            </a:endParaRPr>
          </a:p>
          <a:p>
            <a:pPr lvl="1"/>
            <a:endParaRPr lang="hu-HU" sz="2100" dirty="0">
              <a:solidFill>
                <a:srgbClr val="000000"/>
              </a:solidFill>
            </a:endParaRPr>
          </a:p>
          <a:p>
            <a:endParaRPr lang="hu-HU" sz="21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7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06587907-1BA9-9347-BE5A-AAA49F48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600" dirty="0"/>
              <a:t>Az államok közötti gazdasági integráció formái</a:t>
            </a:r>
            <a:endParaRPr lang="hu-HU" sz="3500" dirty="0">
              <a:solidFill>
                <a:srgbClr val="FFFFFF"/>
              </a:solidFill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864E92DA-E3D1-B148-BA3E-B30ACD52F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30" y="2753936"/>
            <a:ext cx="7375161" cy="3626799"/>
          </a:xfrm>
        </p:spPr>
        <p:txBody>
          <a:bodyPr>
            <a:noAutofit/>
          </a:bodyPr>
          <a:lstStyle/>
          <a:p>
            <a:pPr algn="just"/>
            <a:r>
              <a:rPr lang="hu-HU" sz="1400" u="sng" dirty="0">
                <a:solidFill>
                  <a:srgbClr val="000000"/>
                </a:solidFill>
              </a:rPr>
              <a:t>Elsőbbségi kereskedelmi zóna</a:t>
            </a:r>
            <a:r>
              <a:rPr lang="hu-HU" sz="1400" dirty="0">
                <a:solidFill>
                  <a:srgbClr val="000000"/>
                </a:solidFill>
              </a:rPr>
              <a:t>: az államok </a:t>
            </a:r>
            <a:r>
              <a:rPr lang="hu-HU" sz="1400" b="1" dirty="0">
                <a:solidFill>
                  <a:srgbClr val="000000"/>
                </a:solidFill>
              </a:rPr>
              <a:t>bizonyos áruk </a:t>
            </a:r>
            <a:r>
              <a:rPr lang="hu-HU" sz="1400" dirty="0">
                <a:solidFill>
                  <a:srgbClr val="000000"/>
                </a:solidFill>
              </a:rPr>
              <a:t>esetében </a:t>
            </a:r>
            <a:r>
              <a:rPr lang="hu-HU" sz="1400" b="1" dirty="0">
                <a:solidFill>
                  <a:srgbClr val="000000"/>
                </a:solidFill>
              </a:rPr>
              <a:t>kedvezményes vámokat alkalmaznak/nem alkalmaznak vámokat </a:t>
            </a:r>
            <a:r>
              <a:rPr lang="hu-HU" sz="1400" dirty="0">
                <a:solidFill>
                  <a:srgbClr val="000000"/>
                </a:solidFill>
              </a:rPr>
              <a:t>az egymás közötti kereskedelemben;</a:t>
            </a:r>
          </a:p>
          <a:p>
            <a:pPr algn="just"/>
            <a:r>
              <a:rPr lang="hu-HU" sz="1400" u="sng" dirty="0">
                <a:solidFill>
                  <a:srgbClr val="000000"/>
                </a:solidFill>
              </a:rPr>
              <a:t>Szabadkereskedelmi övezet: </a:t>
            </a:r>
            <a:r>
              <a:rPr lang="hu-HU" sz="1400" dirty="0">
                <a:solidFill>
                  <a:srgbClr val="000000"/>
                </a:solidFill>
              </a:rPr>
              <a:t>az államok az egymás közötti kereskedelem tekintetében </a:t>
            </a:r>
            <a:r>
              <a:rPr lang="hu-HU" sz="1400" b="1" dirty="0">
                <a:solidFill>
                  <a:srgbClr val="000000"/>
                </a:solidFill>
              </a:rPr>
              <a:t>semmilyen áru </a:t>
            </a:r>
            <a:r>
              <a:rPr lang="hu-HU" sz="1400" dirty="0">
                <a:solidFill>
                  <a:srgbClr val="000000"/>
                </a:solidFill>
              </a:rPr>
              <a:t>esetében </a:t>
            </a:r>
            <a:r>
              <a:rPr lang="hu-HU" sz="1400" b="1" dirty="0">
                <a:solidFill>
                  <a:srgbClr val="000000"/>
                </a:solidFill>
              </a:rPr>
              <a:t>nem alkalmaznak vámokat, illetve kereskedelmi korlátozásokat </a:t>
            </a:r>
            <a:r>
              <a:rPr lang="hu-HU" sz="1400" dirty="0">
                <a:solidFill>
                  <a:srgbClr val="000000"/>
                </a:solidFill>
              </a:rPr>
              <a:t>(pl. EFTA, NAFTA);</a:t>
            </a:r>
          </a:p>
          <a:p>
            <a:pPr algn="just"/>
            <a:r>
              <a:rPr lang="hu-HU" sz="1400" u="sng" dirty="0">
                <a:solidFill>
                  <a:srgbClr val="000000"/>
                </a:solidFill>
              </a:rPr>
              <a:t>Vámunió:</a:t>
            </a:r>
            <a:r>
              <a:rPr lang="hu-HU" sz="1400" dirty="0">
                <a:solidFill>
                  <a:srgbClr val="000000"/>
                </a:solidFill>
              </a:rPr>
              <a:t> abban részt vevő államok a fentieken túl a külső, harmadik országokkal szemben </a:t>
            </a:r>
            <a:r>
              <a:rPr lang="hu-HU" sz="1400" b="1" dirty="0">
                <a:solidFill>
                  <a:srgbClr val="000000"/>
                </a:solidFill>
              </a:rPr>
              <a:t>közös külső vámpolitikát </a:t>
            </a:r>
            <a:r>
              <a:rPr lang="hu-HU" sz="1400" dirty="0">
                <a:solidFill>
                  <a:srgbClr val="000000"/>
                </a:solidFill>
              </a:rPr>
              <a:t>alkalmaznak;</a:t>
            </a:r>
          </a:p>
          <a:p>
            <a:pPr algn="just"/>
            <a:r>
              <a:rPr lang="hu-HU" sz="1400" u="sng" dirty="0" smtClean="0">
                <a:solidFill>
                  <a:srgbClr val="000000"/>
                </a:solidFill>
              </a:rPr>
              <a:t>Belső piac vagy egységes piac</a:t>
            </a:r>
            <a:r>
              <a:rPr lang="hu-HU" sz="1400" dirty="0" smtClean="0">
                <a:solidFill>
                  <a:srgbClr val="000000"/>
                </a:solidFill>
              </a:rPr>
              <a:t>: olyan belső határok nélküli térség, amelyen belül megvalósul az </a:t>
            </a:r>
            <a:r>
              <a:rPr lang="hu-HU" sz="1400" b="1" dirty="0" smtClean="0">
                <a:solidFill>
                  <a:srgbClr val="000000"/>
                </a:solidFill>
              </a:rPr>
              <a:t>áruk, a személyek, a szolgáltatások és a tőke szabad mozgása</a:t>
            </a:r>
            <a:r>
              <a:rPr lang="hu-HU" sz="1400" dirty="0" smtClean="0">
                <a:solidFill>
                  <a:srgbClr val="000000"/>
                </a:solidFill>
              </a:rPr>
              <a:t>; szűkebb fogalom a közös piacnál, mert </a:t>
            </a:r>
            <a:r>
              <a:rPr lang="hu-HU" sz="1400" b="1" dirty="0" smtClean="0">
                <a:solidFill>
                  <a:srgbClr val="000000"/>
                </a:solidFill>
              </a:rPr>
              <a:t>nem öleli fel a gazdaságpolitikákat</a:t>
            </a:r>
            <a:r>
              <a:rPr lang="hu-HU" sz="1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hu-HU" sz="1400" u="sng" dirty="0" smtClean="0">
                <a:solidFill>
                  <a:srgbClr val="000000"/>
                </a:solidFill>
              </a:rPr>
              <a:t>Közös </a:t>
            </a:r>
            <a:r>
              <a:rPr lang="hu-HU" sz="1400" u="sng" dirty="0">
                <a:solidFill>
                  <a:srgbClr val="000000"/>
                </a:solidFill>
              </a:rPr>
              <a:t>piac</a:t>
            </a:r>
            <a:r>
              <a:rPr lang="hu-HU" sz="1400" dirty="0">
                <a:solidFill>
                  <a:srgbClr val="000000"/>
                </a:solidFill>
              </a:rPr>
              <a:t>: a vámunión felül a </a:t>
            </a:r>
            <a:r>
              <a:rPr lang="hu-HU" sz="1400" b="1" dirty="0">
                <a:solidFill>
                  <a:srgbClr val="000000"/>
                </a:solidFill>
              </a:rPr>
              <a:t>négy szabadság </a:t>
            </a:r>
            <a:r>
              <a:rPr lang="hu-HU" sz="1400" dirty="0">
                <a:solidFill>
                  <a:srgbClr val="000000"/>
                </a:solidFill>
              </a:rPr>
              <a:t>megvalósulása (áruk, a személyek, a szolgáltatások és a tőke szabad mozgása) és e mellett más gazdasági tényezőkre is kiterjeszti az együttműködést (pl. közös agrár-, kereskedelem politika);</a:t>
            </a:r>
          </a:p>
          <a:p>
            <a:pPr algn="just"/>
            <a:r>
              <a:rPr lang="hu-HU" sz="1400" u="sng" dirty="0" smtClean="0">
                <a:solidFill>
                  <a:srgbClr val="000000"/>
                </a:solidFill>
              </a:rPr>
              <a:t>Gazdasági </a:t>
            </a:r>
            <a:r>
              <a:rPr lang="hu-HU" sz="1400" u="sng" dirty="0">
                <a:solidFill>
                  <a:srgbClr val="000000"/>
                </a:solidFill>
              </a:rPr>
              <a:t>és monetáris unió:</a:t>
            </a:r>
            <a:r>
              <a:rPr lang="hu-HU" sz="1400" dirty="0">
                <a:solidFill>
                  <a:srgbClr val="000000"/>
                </a:solidFill>
              </a:rPr>
              <a:t> mindezeken túl, a részt vevő tagállamok által </a:t>
            </a:r>
            <a:r>
              <a:rPr lang="hu-HU" sz="1400" b="1" dirty="0">
                <a:solidFill>
                  <a:srgbClr val="000000"/>
                </a:solidFill>
              </a:rPr>
              <a:t>egységes pénz </a:t>
            </a:r>
            <a:r>
              <a:rPr lang="hu-HU" sz="1400" dirty="0">
                <a:solidFill>
                  <a:srgbClr val="000000"/>
                </a:solidFill>
              </a:rPr>
              <a:t>használata (pl. euró), </a:t>
            </a:r>
            <a:r>
              <a:rPr lang="hu-HU" sz="1400" b="1" dirty="0">
                <a:solidFill>
                  <a:srgbClr val="000000"/>
                </a:solidFill>
              </a:rPr>
              <a:t>közös monetáris politika alkalmazása.</a:t>
            </a:r>
          </a:p>
          <a:p>
            <a:pPr algn="just"/>
            <a:endParaRPr lang="hu-HU" sz="1400" dirty="0">
              <a:solidFill>
                <a:srgbClr val="000000"/>
              </a:solidFill>
              <a:hlinkClick r:id="rId3"/>
            </a:endParaRPr>
          </a:p>
          <a:p>
            <a:pPr marL="0" indent="0" algn="just">
              <a:buNone/>
            </a:pPr>
            <a:r>
              <a:rPr lang="hu-HU" sz="1400" dirty="0">
                <a:solidFill>
                  <a:srgbClr val="000000"/>
                </a:solidFill>
                <a:hlinkClick r:id="rId3"/>
              </a:rPr>
              <a:t>https://www.youtube.com/watch?v=e0ZBw9N6UBs</a:t>
            </a:r>
            <a:endParaRPr lang="hu-HU" sz="1400" dirty="0">
              <a:solidFill>
                <a:srgbClr val="000000"/>
              </a:solidFill>
            </a:endParaRPr>
          </a:p>
          <a:p>
            <a:pPr algn="just"/>
            <a:endParaRPr lang="hu-HU" sz="1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07F1A28B-F260-BB4B-9CE9-0D57108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hu-H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8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hu-HU" sz="3500">
                <a:solidFill>
                  <a:srgbClr val="FFFFFF"/>
                </a:solidFill>
              </a:rPr>
              <a:t>Fogalmi elhatárolások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F514D0-1029-41C5-8235-79A31128C405}" type="slidenum">
              <a:rPr lang="hu-HU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hu-HU" sz="900">
              <a:solidFill>
                <a:srgbClr val="898989"/>
              </a:solidFill>
            </a:endParaRPr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="" xmlns:a16="http://schemas.microsoft.com/office/drawing/2014/main" id="{46F6273B-CC0E-42BD-A354-97F042EE0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4818232"/>
              </p:ext>
            </p:extLst>
          </p:nvPr>
        </p:nvGraphicFramePr>
        <p:xfrm>
          <a:off x="777240" y="2636912"/>
          <a:ext cx="7589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386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{A0AA2832-6C51-6843-B556-2FCA5CB3337D}tf10001120</Template>
  <TotalTime>3620</TotalTime>
  <Words>3286</Words>
  <Application>Microsoft Office PowerPoint</Application>
  <PresentationFormat>Diavetítés a képernyőre (4:3 oldalarány)</PresentationFormat>
  <Paragraphs>287</Paragraphs>
  <Slides>37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Office-téma</vt:lpstr>
      <vt:lpstr> Az uniós jogból fakadó igények érvényesítése tagállami szinten</vt:lpstr>
      <vt:lpstr> Az uniós jogból fakadó igények érvényesítése tagállami szinten</vt:lpstr>
      <vt:lpstr> Az uniós jogból fakadó igények érvényesítése tagállami szinten</vt:lpstr>
      <vt:lpstr>A joggyakorlat által kialakított legfontosabb elvek</vt:lpstr>
      <vt:lpstr>A belső piac joga I-II. </vt:lpstr>
      <vt:lpstr>Az áruk, a személyek, a szolgáltatások és a tőke szabad mozgása az Európai Unióban</vt:lpstr>
      <vt:lpstr>Az integráció fogalma, előnyei</vt:lpstr>
      <vt:lpstr>Az államok közötti gazdasági integráció formái</vt:lpstr>
      <vt:lpstr>Fogalmi elhatárolások</vt:lpstr>
      <vt:lpstr>Történeti fejlődés – A gazdasági integráció szakaszai az Európai Unióban</vt:lpstr>
      <vt:lpstr>Történeti fejlődés II. – A gazdasági integráció szakaszai az Európai Unióban</vt:lpstr>
      <vt:lpstr>Az integráció megvalósulásának módszerei</vt:lpstr>
      <vt:lpstr>Gazdasági integráció: belső piac</vt:lpstr>
      <vt:lpstr>A négy szabadság szabályozása</vt:lpstr>
      <vt:lpstr>I. Az áruk szabad mozgása</vt:lpstr>
      <vt:lpstr>Vámok és vámmal azonos hatású díjak tilalma</vt:lpstr>
      <vt:lpstr>A diszkriminatív, illetve protekcionista belső adók tilalma</vt:lpstr>
      <vt:lpstr>Példa a diszkriminatív adóra</vt:lpstr>
      <vt:lpstr>Példa a diszkriminatív adóra</vt:lpstr>
      <vt:lpstr>Példa a diszkriminatív adóra</vt:lpstr>
      <vt:lpstr>Példa a diszkriminatív adóra</vt:lpstr>
      <vt:lpstr>Példa a protekcionista adóra I.</vt:lpstr>
      <vt:lpstr>Példa a protekcionista adóra II. </vt:lpstr>
      <vt:lpstr>Mennyiségi korlátozások és azzal azonos hatású intézkedések</vt:lpstr>
      <vt:lpstr>Példa a mennyiségi korlátozással azonos hatású intézkedésre</vt:lpstr>
      <vt:lpstr>Példa a mennyiségi korlátozással azonos hatású intézkedésre</vt:lpstr>
      <vt:lpstr>II. A személyek szabad mozgása</vt:lpstr>
      <vt:lpstr>A munkavállalók szabad mozgása</vt:lpstr>
      <vt:lpstr>A munkavállalók szabad mozgása</vt:lpstr>
      <vt:lpstr>Példa a munkavállalók szabad mozgása alóli kivételre</vt:lpstr>
      <vt:lpstr>A letelepedés szabadsága (EUMSz. 49. cikk)</vt:lpstr>
      <vt:lpstr>Uniós polgárság és tagállami állampolgárság</vt:lpstr>
      <vt:lpstr>Az uniós polgárság – szabad mozgás és tartózkodás joga</vt:lpstr>
      <vt:lpstr>Szabad mozgás és tartózkodás joga diákok esetében</vt:lpstr>
      <vt:lpstr>Az uniós polgárság – szabad mozgás és tartózkodás joga</vt:lpstr>
      <vt:lpstr>Köszönöm a figyelmet!</vt:lpstr>
      <vt:lpstr>A jogesetek forrása és azok részletesebb feldolgozása: </vt:lpstr>
    </vt:vector>
  </TitlesOfParts>
  <Company>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Németh Olívia</dc:creator>
  <cp:lastModifiedBy>admin</cp:lastModifiedBy>
  <cp:revision>94</cp:revision>
  <dcterms:created xsi:type="dcterms:W3CDTF">2019-04-09T09:14:11Z</dcterms:created>
  <dcterms:modified xsi:type="dcterms:W3CDTF">2019-11-17T19:27:50Z</dcterms:modified>
</cp:coreProperties>
</file>